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78" r:id="rId16"/>
    <p:sldId id="279" r:id="rId17"/>
    <p:sldId id="280" r:id="rId18"/>
    <p:sldId id="269" r:id="rId19"/>
    <p:sldId id="271" r:id="rId20"/>
    <p:sldId id="272" r:id="rId21"/>
    <p:sldId id="273" r:id="rId22"/>
    <p:sldId id="274" r:id="rId23"/>
  </p:sldIdLst>
  <p:sldSz cx="13004800" cy="9753600"/>
  <p:notesSz cx="13004800" cy="97536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99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062984"/>
            <a:ext cx="13004800" cy="2868295"/>
          </a:xfrm>
          <a:custGeom>
            <a:avLst/>
            <a:gdLst/>
            <a:ahLst/>
            <a:cxnLst/>
            <a:rect l="l" t="t" r="r" b="b"/>
            <a:pathLst>
              <a:path w="13004800" h="2868295">
                <a:moveTo>
                  <a:pt x="0" y="2867875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2867875"/>
                </a:lnTo>
                <a:lnTo>
                  <a:pt x="0" y="2867875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4588" y="863600"/>
            <a:ext cx="9995623" cy="1043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71500" y="4749800"/>
            <a:ext cx="11868150" cy="635"/>
          </a:xfrm>
          <a:custGeom>
            <a:avLst/>
            <a:gdLst/>
            <a:ahLst/>
            <a:cxnLst/>
            <a:rect l="l" t="t" r="r" b="b"/>
            <a:pathLst>
              <a:path w="11868150" h="635">
                <a:moveTo>
                  <a:pt x="0" y="0"/>
                </a:moveTo>
                <a:lnTo>
                  <a:pt x="11868091" y="127"/>
                </a:lnTo>
              </a:path>
            </a:pathLst>
          </a:custGeom>
          <a:ln w="12699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344926"/>
            <a:ext cx="13004800" cy="5511165"/>
          </a:xfrm>
          <a:custGeom>
            <a:avLst/>
            <a:gdLst/>
            <a:ahLst/>
            <a:cxnLst/>
            <a:rect l="l" t="t" r="r" b="b"/>
            <a:pathLst>
              <a:path w="13004800" h="5511165">
                <a:moveTo>
                  <a:pt x="0" y="5511095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5511095"/>
                </a:lnTo>
                <a:lnTo>
                  <a:pt x="0" y="5511095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44027" y="457200"/>
            <a:ext cx="635" cy="4839970"/>
          </a:xfrm>
          <a:custGeom>
            <a:avLst/>
            <a:gdLst/>
            <a:ahLst/>
            <a:cxnLst/>
            <a:rect l="l" t="t" r="r" b="b"/>
            <a:pathLst>
              <a:path w="634" h="4839970">
                <a:moveTo>
                  <a:pt x="76" y="0"/>
                </a:moveTo>
                <a:lnTo>
                  <a:pt x="0" y="4839376"/>
                </a:lnTo>
              </a:path>
            </a:pathLst>
          </a:custGeom>
          <a:ln w="12699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8151" y="842432"/>
            <a:ext cx="11428496" cy="1713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2243328"/>
            <a:ext cx="1170432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spectactive.eu/" TargetMode="External"/><Relationship Id="rId2" Type="http://schemas.openxmlformats.org/officeDocument/2006/relationships/hyperlink" Target="http://www.kilowattfestival.i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759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3623" y="7813179"/>
            <a:ext cx="6513830" cy="101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820"/>
              </a:lnSpc>
              <a:spcBef>
                <a:spcPts val="100"/>
              </a:spcBef>
              <a:tabLst>
                <a:tab pos="3905250" algn="l"/>
              </a:tabLst>
            </a:pPr>
            <a:r>
              <a:rPr sz="4200" dirty="0">
                <a:latin typeface="Arial"/>
                <a:cs typeface="Arial"/>
              </a:rPr>
              <a:t>K</a:t>
            </a:r>
            <a:r>
              <a:rPr sz="4200" spc="-160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I</a:t>
            </a:r>
            <a:r>
              <a:rPr sz="4200" spc="-470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L</a:t>
            </a:r>
            <a:r>
              <a:rPr sz="4200" spc="-330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O</a:t>
            </a:r>
            <a:r>
              <a:rPr sz="4200" spc="-310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W</a:t>
            </a:r>
            <a:r>
              <a:rPr sz="4200" spc="-545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A</a:t>
            </a:r>
            <a:r>
              <a:rPr sz="4200" spc="250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T</a:t>
            </a:r>
            <a:r>
              <a:rPr sz="4200" spc="-390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T	f e s t i v</a:t>
            </a:r>
            <a:r>
              <a:rPr sz="4200" spc="-910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a l</a:t>
            </a:r>
            <a:endParaRPr sz="4200">
              <a:latin typeface="Arial"/>
              <a:cs typeface="Arial"/>
            </a:endParaRPr>
          </a:p>
          <a:p>
            <a:pPr marL="1333500">
              <a:lnSpc>
                <a:spcPts val="2960"/>
              </a:lnSpc>
            </a:pPr>
            <a:r>
              <a:rPr sz="2650" spc="10" dirty="0">
                <a:solidFill>
                  <a:srgbClr val="747474"/>
                </a:solidFill>
                <a:latin typeface="Arial"/>
                <a:cs typeface="Arial"/>
              </a:rPr>
              <a:t>the </a:t>
            </a:r>
            <a:r>
              <a:rPr sz="2650" spc="-20" dirty="0">
                <a:solidFill>
                  <a:srgbClr val="878787"/>
                </a:solidFill>
                <a:latin typeface="Arial"/>
                <a:cs typeface="Arial"/>
              </a:rPr>
              <a:t>energy </a:t>
            </a:r>
            <a:r>
              <a:rPr sz="2650" spc="20" dirty="0">
                <a:solidFill>
                  <a:srgbClr val="878787"/>
                </a:solidFill>
                <a:latin typeface="Arial"/>
                <a:cs typeface="Arial"/>
              </a:rPr>
              <a:t>of </a:t>
            </a:r>
            <a:r>
              <a:rPr sz="2650" spc="30" dirty="0">
                <a:solidFill>
                  <a:srgbClr val="878787"/>
                </a:solidFill>
                <a:latin typeface="Arial"/>
                <a:cs typeface="Arial"/>
              </a:rPr>
              <a:t>contemporary</a:t>
            </a:r>
            <a:r>
              <a:rPr sz="2650" spc="-3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2650" spc="5" dirty="0">
                <a:solidFill>
                  <a:srgbClr val="878787"/>
                </a:solidFill>
                <a:latin typeface="Arial"/>
                <a:cs typeface="Arial"/>
              </a:rPr>
              <a:t>scene</a:t>
            </a:r>
            <a:endParaRPr sz="2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35900" y="7981543"/>
            <a:ext cx="3602990" cy="122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25"/>
              </a:spcBef>
            </a:pPr>
            <a:r>
              <a:rPr sz="2650" spc="15" dirty="0">
                <a:solidFill>
                  <a:srgbClr val="747474"/>
                </a:solidFill>
                <a:latin typeface="Arial"/>
                <a:cs typeface="Arial"/>
              </a:rPr>
              <a:t>multidisciplinary </a:t>
            </a:r>
            <a:r>
              <a:rPr sz="2650" spc="10" dirty="0">
                <a:solidFill>
                  <a:srgbClr val="747474"/>
                </a:solidFill>
                <a:latin typeface="Arial"/>
                <a:cs typeface="Arial"/>
              </a:rPr>
              <a:t>festival  </a:t>
            </a:r>
            <a:r>
              <a:rPr sz="2650" spc="30" dirty="0">
                <a:solidFill>
                  <a:srgbClr val="747474"/>
                </a:solidFill>
                <a:latin typeface="Arial"/>
                <a:cs typeface="Arial"/>
              </a:rPr>
              <a:t>founded </a:t>
            </a:r>
            <a:r>
              <a:rPr sz="2650" dirty="0">
                <a:solidFill>
                  <a:srgbClr val="878787"/>
                </a:solidFill>
                <a:latin typeface="Arial"/>
                <a:cs typeface="Arial"/>
              </a:rPr>
              <a:t>in 2003 in  </a:t>
            </a:r>
            <a:r>
              <a:rPr sz="2650" spc="15" dirty="0">
                <a:solidFill>
                  <a:srgbClr val="747474"/>
                </a:solidFill>
                <a:latin typeface="Arial"/>
                <a:cs typeface="Arial"/>
              </a:rPr>
              <a:t>Sansepolcro</a:t>
            </a:r>
            <a:endParaRPr sz="2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2445" y="5302213"/>
            <a:ext cx="8040370" cy="0"/>
          </a:xfrm>
          <a:custGeom>
            <a:avLst/>
            <a:gdLst/>
            <a:ahLst/>
            <a:cxnLst/>
            <a:rect l="l" t="t" r="r" b="b"/>
            <a:pathLst>
              <a:path w="8040370">
                <a:moveTo>
                  <a:pt x="0" y="0"/>
                </a:moveTo>
                <a:lnTo>
                  <a:pt x="8040104" y="0"/>
                </a:lnTo>
              </a:path>
            </a:pathLst>
          </a:custGeom>
          <a:ln w="12699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52560" y="0"/>
            <a:ext cx="4052570" cy="9753600"/>
          </a:xfrm>
          <a:custGeom>
            <a:avLst/>
            <a:gdLst/>
            <a:ahLst/>
            <a:cxnLst/>
            <a:rect l="l" t="t" r="r" b="b"/>
            <a:pathLst>
              <a:path w="4052569" h="9753600">
                <a:moveTo>
                  <a:pt x="0" y="0"/>
                </a:moveTo>
                <a:lnTo>
                  <a:pt x="4052239" y="0"/>
                </a:lnTo>
                <a:lnTo>
                  <a:pt x="4052239" y="9753599"/>
                </a:lnTo>
                <a:lnTo>
                  <a:pt x="0" y="9753599"/>
                </a:lnTo>
                <a:lnTo>
                  <a:pt x="0" y="0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34400" y="1219200"/>
            <a:ext cx="3276600" cy="393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47100" y="5448300"/>
            <a:ext cx="327660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9109" y="2008344"/>
            <a:ext cx="7924800" cy="19202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395" marR="11430" indent="-100330" algn="r">
              <a:lnSpc>
                <a:spcPct val="103699"/>
              </a:lnSpc>
            </a:pPr>
            <a:r>
              <a:rPr sz="2250" dirty="0">
                <a:latin typeface="Arial"/>
                <a:cs typeface="Arial"/>
              </a:rPr>
              <a:t>“Ultimately, </a:t>
            </a:r>
            <a:r>
              <a:rPr sz="2250" spc="10" dirty="0">
                <a:latin typeface="Arial"/>
                <a:cs typeface="Arial"/>
              </a:rPr>
              <a:t>the </a:t>
            </a:r>
            <a:r>
              <a:rPr sz="2250" spc="20" dirty="0">
                <a:latin typeface="Arial"/>
                <a:cs typeface="Arial"/>
              </a:rPr>
              <a:t>stylistic </a:t>
            </a:r>
            <a:r>
              <a:rPr sz="2250" spc="30" dirty="0">
                <a:latin typeface="Arial"/>
                <a:cs typeface="Arial"/>
              </a:rPr>
              <a:t>method </a:t>
            </a:r>
            <a:r>
              <a:rPr sz="2250" spc="10" dirty="0">
                <a:latin typeface="Arial"/>
                <a:cs typeface="Arial"/>
              </a:rPr>
              <a:t>presupposes the</a:t>
            </a:r>
            <a:r>
              <a:rPr sz="2250" spc="190" dirty="0">
                <a:latin typeface="Arial"/>
                <a:cs typeface="Arial"/>
              </a:rPr>
              <a:t> </a:t>
            </a:r>
            <a:r>
              <a:rPr sz="2250" spc="10" dirty="0">
                <a:latin typeface="Arial"/>
                <a:cs typeface="Arial"/>
              </a:rPr>
              <a:t>existence</a:t>
            </a:r>
            <a:r>
              <a:rPr sz="2250" spc="35" dirty="0">
                <a:latin typeface="Arial"/>
                <a:cs typeface="Arial"/>
              </a:rPr>
              <a:t> </a:t>
            </a:r>
            <a:r>
              <a:rPr sz="2250" spc="40" dirty="0">
                <a:latin typeface="Arial"/>
                <a:cs typeface="Arial"/>
              </a:rPr>
              <a:t>of  </a:t>
            </a:r>
            <a:r>
              <a:rPr sz="2250" dirty="0">
                <a:latin typeface="Arial"/>
                <a:cs typeface="Arial"/>
              </a:rPr>
              <a:t>a </a:t>
            </a:r>
            <a:r>
              <a:rPr sz="2250" spc="25" dirty="0">
                <a:latin typeface="Arial"/>
                <a:cs typeface="Arial"/>
              </a:rPr>
              <a:t>fourth </a:t>
            </a:r>
            <a:r>
              <a:rPr sz="2250" spc="10" dirty="0">
                <a:latin typeface="Arial"/>
                <a:cs typeface="Arial"/>
              </a:rPr>
              <a:t>creator </a:t>
            </a:r>
            <a:r>
              <a:rPr sz="2250" dirty="0">
                <a:latin typeface="Arial"/>
                <a:cs typeface="Arial"/>
              </a:rPr>
              <a:t>in </a:t>
            </a:r>
            <a:r>
              <a:rPr sz="2250" spc="25" dirty="0">
                <a:latin typeface="Arial"/>
                <a:cs typeface="Arial"/>
              </a:rPr>
              <a:t>addition </a:t>
            </a:r>
            <a:r>
              <a:rPr sz="2250" spc="30" dirty="0">
                <a:latin typeface="Arial"/>
                <a:cs typeface="Arial"/>
              </a:rPr>
              <a:t>to </a:t>
            </a:r>
            <a:r>
              <a:rPr sz="2250" spc="10" dirty="0">
                <a:latin typeface="Arial"/>
                <a:cs typeface="Arial"/>
              </a:rPr>
              <a:t>the </a:t>
            </a:r>
            <a:r>
              <a:rPr sz="2250" spc="-35" dirty="0">
                <a:latin typeface="Arial"/>
                <a:cs typeface="Arial"/>
              </a:rPr>
              <a:t>author, </a:t>
            </a:r>
            <a:r>
              <a:rPr sz="2250" spc="10" dirty="0">
                <a:latin typeface="Arial"/>
                <a:cs typeface="Arial"/>
              </a:rPr>
              <a:t>the </a:t>
            </a:r>
            <a:r>
              <a:rPr sz="2250" spc="-10" dirty="0">
                <a:latin typeface="Arial"/>
                <a:cs typeface="Arial"/>
              </a:rPr>
              <a:t>director, </a:t>
            </a:r>
            <a:r>
              <a:rPr sz="2250" spc="10" dirty="0">
                <a:latin typeface="Arial"/>
                <a:cs typeface="Arial"/>
              </a:rPr>
              <a:t>and</a:t>
            </a:r>
            <a:r>
              <a:rPr sz="2250" spc="150" dirty="0">
                <a:latin typeface="Arial"/>
                <a:cs typeface="Arial"/>
              </a:rPr>
              <a:t> </a:t>
            </a:r>
            <a:r>
              <a:rPr sz="2250" spc="20" dirty="0">
                <a:latin typeface="Arial"/>
                <a:cs typeface="Arial"/>
              </a:rPr>
              <a:t>the</a:t>
            </a:r>
            <a:endParaRPr sz="225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sz="2250" spc="-10" dirty="0">
                <a:latin typeface="Arial"/>
                <a:cs typeface="Arial"/>
              </a:rPr>
              <a:t>actor—namely, </a:t>
            </a:r>
            <a:r>
              <a:rPr sz="2250" spc="10" dirty="0">
                <a:latin typeface="Arial"/>
                <a:cs typeface="Arial"/>
              </a:rPr>
              <a:t>the </a:t>
            </a:r>
            <a:r>
              <a:rPr sz="2250" dirty="0">
                <a:latin typeface="Arial"/>
                <a:cs typeface="Arial"/>
              </a:rPr>
              <a:t>spectator.</a:t>
            </a:r>
            <a:r>
              <a:rPr sz="2250" spc="-114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”</a:t>
            </a:r>
            <a:endParaRPr sz="225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1210"/>
              </a:spcBef>
            </a:pPr>
            <a:r>
              <a:rPr sz="2250" spc="-5" dirty="0">
                <a:latin typeface="Arial"/>
                <a:cs typeface="Arial"/>
              </a:rPr>
              <a:t>Vsevelod </a:t>
            </a:r>
            <a:r>
              <a:rPr sz="2250" spc="15" dirty="0">
                <a:latin typeface="Arial"/>
                <a:cs typeface="Arial"/>
              </a:rPr>
              <a:t>Meyerhold, </a:t>
            </a:r>
            <a:r>
              <a:rPr sz="2250" i="1" spc="-5" dirty="0">
                <a:latin typeface="Arial"/>
                <a:cs typeface="Arial"/>
              </a:rPr>
              <a:t>First </a:t>
            </a:r>
            <a:r>
              <a:rPr sz="2250" i="1" spc="35" dirty="0">
                <a:latin typeface="Arial"/>
                <a:cs typeface="Arial"/>
              </a:rPr>
              <a:t>Attempts </a:t>
            </a:r>
            <a:r>
              <a:rPr sz="2250" i="1" dirty="0">
                <a:latin typeface="Arial"/>
                <a:cs typeface="Arial"/>
              </a:rPr>
              <a:t>at a </a:t>
            </a:r>
            <a:r>
              <a:rPr sz="2250" i="1" spc="-5" dirty="0">
                <a:latin typeface="Arial"/>
                <a:cs typeface="Arial"/>
              </a:rPr>
              <a:t>Stylized</a:t>
            </a:r>
            <a:r>
              <a:rPr sz="2250" i="1" spc="-175" dirty="0">
                <a:latin typeface="Arial"/>
                <a:cs typeface="Arial"/>
              </a:rPr>
              <a:t> </a:t>
            </a:r>
            <a:r>
              <a:rPr sz="2250" i="1" spc="-20" dirty="0">
                <a:latin typeface="Arial"/>
                <a:cs typeface="Arial"/>
              </a:rPr>
              <a:t>Theatre</a:t>
            </a:r>
            <a:r>
              <a:rPr sz="2250" spc="-20" dirty="0">
                <a:latin typeface="Arial"/>
                <a:cs typeface="Arial"/>
              </a:rPr>
              <a:t>,</a:t>
            </a:r>
            <a:endParaRPr sz="22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250" spc="5" dirty="0">
                <a:latin typeface="Arial"/>
                <a:cs typeface="Arial"/>
              </a:rPr>
              <a:t>1907</a:t>
            </a:r>
            <a:endParaRPr sz="2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7022" y="5795877"/>
            <a:ext cx="7554595" cy="193293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88900" marR="5080" indent="-76200" algn="just">
              <a:lnSpc>
                <a:spcPct val="101899"/>
              </a:lnSpc>
              <a:spcBef>
                <a:spcPts val="45"/>
              </a:spcBef>
            </a:pPr>
            <a:r>
              <a:rPr sz="2250" spc="-15" dirty="0">
                <a:latin typeface="Arial"/>
                <a:cs typeface="Arial"/>
              </a:rPr>
              <a:t>“We </a:t>
            </a:r>
            <a:r>
              <a:rPr sz="2250" spc="45" dirty="0">
                <a:latin typeface="Arial"/>
                <a:cs typeface="Arial"/>
              </a:rPr>
              <a:t>don’t </a:t>
            </a:r>
            <a:r>
              <a:rPr sz="2250" dirty="0">
                <a:latin typeface="Arial"/>
                <a:cs typeface="Arial"/>
              </a:rPr>
              <a:t>need </a:t>
            </a:r>
            <a:r>
              <a:rPr sz="2250" spc="30" dirty="0">
                <a:latin typeface="Arial"/>
                <a:cs typeface="Arial"/>
              </a:rPr>
              <a:t>to </a:t>
            </a:r>
            <a:r>
              <a:rPr sz="2250" spc="25" dirty="0">
                <a:latin typeface="Arial"/>
                <a:cs typeface="Arial"/>
              </a:rPr>
              <a:t>turn spectators </a:t>
            </a:r>
            <a:r>
              <a:rPr sz="2250" spc="20" dirty="0">
                <a:latin typeface="Arial"/>
                <a:cs typeface="Arial"/>
              </a:rPr>
              <a:t>into actors. </a:t>
            </a:r>
            <a:r>
              <a:rPr sz="2250" spc="-70" dirty="0">
                <a:latin typeface="Arial"/>
                <a:cs typeface="Arial"/>
              </a:rPr>
              <a:t>We </a:t>
            </a:r>
            <a:r>
              <a:rPr sz="2250" spc="35" dirty="0">
                <a:latin typeface="Arial"/>
                <a:cs typeface="Arial"/>
              </a:rPr>
              <a:t>do </a:t>
            </a:r>
            <a:r>
              <a:rPr sz="2250" dirty="0">
                <a:latin typeface="Arial"/>
                <a:cs typeface="Arial"/>
              </a:rPr>
              <a:t>need  </a:t>
            </a:r>
            <a:r>
              <a:rPr sz="2250" spc="30" dirty="0">
                <a:latin typeface="Arial"/>
                <a:cs typeface="Arial"/>
              </a:rPr>
              <a:t>to </a:t>
            </a:r>
            <a:r>
              <a:rPr sz="2250" spc="20" dirty="0">
                <a:latin typeface="Arial"/>
                <a:cs typeface="Arial"/>
              </a:rPr>
              <a:t>acknowledge </a:t>
            </a:r>
            <a:r>
              <a:rPr sz="2250" spc="25" dirty="0">
                <a:latin typeface="Arial"/>
                <a:cs typeface="Arial"/>
              </a:rPr>
              <a:t>that </a:t>
            </a:r>
            <a:r>
              <a:rPr sz="2250" spc="-15" dirty="0">
                <a:latin typeface="Arial"/>
                <a:cs typeface="Arial"/>
              </a:rPr>
              <a:t>every </a:t>
            </a:r>
            <a:r>
              <a:rPr sz="2250" spc="30" dirty="0">
                <a:latin typeface="Arial"/>
                <a:cs typeface="Arial"/>
              </a:rPr>
              <a:t>spectator </a:t>
            </a:r>
            <a:r>
              <a:rPr sz="2250" dirty="0">
                <a:latin typeface="Arial"/>
                <a:cs typeface="Arial"/>
              </a:rPr>
              <a:t>is </a:t>
            </a:r>
            <a:r>
              <a:rPr sz="2250" spc="-15" dirty="0">
                <a:latin typeface="Arial"/>
                <a:cs typeface="Arial"/>
              </a:rPr>
              <a:t>already </a:t>
            </a:r>
            <a:r>
              <a:rPr sz="2250" spc="-10" dirty="0">
                <a:latin typeface="Arial"/>
                <a:cs typeface="Arial"/>
              </a:rPr>
              <a:t>an </a:t>
            </a:r>
            <a:r>
              <a:rPr sz="2250" spc="25" dirty="0">
                <a:latin typeface="Arial"/>
                <a:cs typeface="Arial"/>
              </a:rPr>
              <a:t>actor </a:t>
            </a:r>
            <a:r>
              <a:rPr sz="2250" dirty="0">
                <a:latin typeface="Arial"/>
                <a:cs typeface="Arial"/>
              </a:rPr>
              <a:t>in  his </a:t>
            </a:r>
            <a:r>
              <a:rPr sz="2250" spc="30" dirty="0">
                <a:latin typeface="Arial"/>
                <a:cs typeface="Arial"/>
              </a:rPr>
              <a:t>own </a:t>
            </a:r>
            <a:r>
              <a:rPr sz="2250" spc="20" dirty="0">
                <a:latin typeface="Arial"/>
                <a:cs typeface="Arial"/>
              </a:rPr>
              <a:t>story </a:t>
            </a:r>
            <a:r>
              <a:rPr sz="2250" spc="10" dirty="0">
                <a:latin typeface="Arial"/>
                <a:cs typeface="Arial"/>
              </a:rPr>
              <a:t>and </a:t>
            </a:r>
            <a:r>
              <a:rPr sz="2250" spc="25" dirty="0">
                <a:latin typeface="Arial"/>
                <a:cs typeface="Arial"/>
              </a:rPr>
              <a:t>that </a:t>
            </a:r>
            <a:r>
              <a:rPr sz="2250" spc="-15" dirty="0">
                <a:latin typeface="Arial"/>
                <a:cs typeface="Arial"/>
              </a:rPr>
              <a:t>every </a:t>
            </a:r>
            <a:r>
              <a:rPr sz="2250" spc="25" dirty="0">
                <a:latin typeface="Arial"/>
                <a:cs typeface="Arial"/>
              </a:rPr>
              <a:t>actor </a:t>
            </a:r>
            <a:r>
              <a:rPr sz="2250" dirty="0">
                <a:latin typeface="Arial"/>
                <a:cs typeface="Arial"/>
              </a:rPr>
              <a:t>is in </a:t>
            </a:r>
            <a:r>
              <a:rPr sz="2250" spc="25" dirty="0">
                <a:latin typeface="Arial"/>
                <a:cs typeface="Arial"/>
              </a:rPr>
              <a:t>turn </a:t>
            </a:r>
            <a:r>
              <a:rPr sz="2250" spc="10" dirty="0">
                <a:latin typeface="Arial"/>
                <a:cs typeface="Arial"/>
              </a:rPr>
              <a:t>the</a:t>
            </a:r>
            <a:r>
              <a:rPr sz="2250" spc="120" dirty="0">
                <a:latin typeface="Arial"/>
                <a:cs typeface="Arial"/>
              </a:rPr>
              <a:t> </a:t>
            </a:r>
            <a:r>
              <a:rPr sz="2250" spc="35" dirty="0">
                <a:latin typeface="Arial"/>
                <a:cs typeface="Arial"/>
              </a:rPr>
              <a:t>spectator</a:t>
            </a:r>
            <a:endParaRPr sz="2250">
              <a:latin typeface="Arial"/>
              <a:cs typeface="Arial"/>
            </a:endParaRPr>
          </a:p>
          <a:p>
            <a:pPr marL="4152265">
              <a:lnSpc>
                <a:spcPct val="100000"/>
              </a:lnSpc>
              <a:spcBef>
                <a:spcPts val="120"/>
              </a:spcBef>
            </a:pPr>
            <a:r>
              <a:rPr sz="2250" spc="20" dirty="0">
                <a:latin typeface="Arial"/>
                <a:cs typeface="Arial"/>
              </a:rPr>
              <a:t>of </a:t>
            </a:r>
            <a:r>
              <a:rPr sz="2250" spc="10" dirty="0">
                <a:latin typeface="Arial"/>
                <a:cs typeface="Arial"/>
              </a:rPr>
              <a:t>the </a:t>
            </a:r>
            <a:r>
              <a:rPr sz="2250" spc="-5" dirty="0">
                <a:latin typeface="Arial"/>
                <a:cs typeface="Arial"/>
              </a:rPr>
              <a:t>same </a:t>
            </a:r>
            <a:r>
              <a:rPr sz="2250" spc="25" dirty="0">
                <a:latin typeface="Arial"/>
                <a:cs typeface="Arial"/>
              </a:rPr>
              <a:t>kind </a:t>
            </a:r>
            <a:r>
              <a:rPr sz="2250" spc="20" dirty="0">
                <a:latin typeface="Arial"/>
                <a:cs typeface="Arial"/>
              </a:rPr>
              <a:t>of</a:t>
            </a:r>
            <a:r>
              <a:rPr sz="2250" spc="-10" dirty="0">
                <a:latin typeface="Arial"/>
                <a:cs typeface="Arial"/>
              </a:rPr>
              <a:t> </a:t>
            </a:r>
            <a:r>
              <a:rPr sz="2250" dirty="0">
                <a:latin typeface="Arial"/>
                <a:cs typeface="Arial"/>
              </a:rPr>
              <a:t>story.”</a:t>
            </a:r>
            <a:endParaRPr sz="2250">
              <a:latin typeface="Arial"/>
              <a:cs typeface="Arial"/>
            </a:endParaRPr>
          </a:p>
          <a:p>
            <a:pPr marL="685800">
              <a:lnSpc>
                <a:spcPct val="100000"/>
              </a:lnSpc>
              <a:spcBef>
                <a:spcPts val="1300"/>
              </a:spcBef>
            </a:pPr>
            <a:r>
              <a:rPr sz="2250" spc="20" dirty="0">
                <a:latin typeface="Arial"/>
                <a:cs typeface="Arial"/>
              </a:rPr>
              <a:t>Jacques </a:t>
            </a:r>
            <a:r>
              <a:rPr sz="2250" spc="-20" dirty="0">
                <a:latin typeface="Arial"/>
                <a:cs typeface="Arial"/>
              </a:rPr>
              <a:t>Rancière, </a:t>
            </a:r>
            <a:r>
              <a:rPr sz="2250" i="1" spc="-25" dirty="0">
                <a:latin typeface="Arial"/>
                <a:cs typeface="Arial"/>
              </a:rPr>
              <a:t>The </a:t>
            </a:r>
            <a:r>
              <a:rPr sz="2250" i="1" dirty="0">
                <a:latin typeface="Arial"/>
                <a:cs typeface="Arial"/>
              </a:rPr>
              <a:t>Emancipated </a:t>
            </a:r>
            <a:r>
              <a:rPr sz="2250" i="1" spc="20" dirty="0">
                <a:latin typeface="Arial"/>
                <a:cs typeface="Arial"/>
              </a:rPr>
              <a:t>Spectator</a:t>
            </a:r>
            <a:r>
              <a:rPr sz="2250" spc="20" dirty="0">
                <a:latin typeface="Arial"/>
                <a:cs typeface="Arial"/>
              </a:rPr>
              <a:t>,</a:t>
            </a:r>
            <a:r>
              <a:rPr sz="2250" spc="85" dirty="0">
                <a:latin typeface="Arial"/>
                <a:cs typeface="Arial"/>
              </a:rPr>
              <a:t> </a:t>
            </a:r>
            <a:r>
              <a:rPr sz="2250" spc="5" dirty="0">
                <a:latin typeface="Arial"/>
                <a:cs typeface="Arial"/>
              </a:rPr>
              <a:t>2008</a:t>
            </a:r>
            <a:endParaRPr sz="2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5360" y="4360926"/>
            <a:ext cx="8319770" cy="4931410"/>
          </a:xfrm>
          <a:custGeom>
            <a:avLst/>
            <a:gdLst/>
            <a:ahLst/>
            <a:cxnLst/>
            <a:rect l="l" t="t" r="r" b="b"/>
            <a:pathLst>
              <a:path w="8319769" h="4931409">
                <a:moveTo>
                  <a:pt x="0" y="0"/>
                </a:moveTo>
                <a:lnTo>
                  <a:pt x="8319439" y="0"/>
                </a:lnTo>
                <a:lnTo>
                  <a:pt x="8319439" y="4931039"/>
                </a:lnTo>
                <a:lnTo>
                  <a:pt x="0" y="4931039"/>
                </a:lnTo>
                <a:lnTo>
                  <a:pt x="0" y="0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228600"/>
            <a:ext cx="8686165" cy="3013646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500" b="1" spc="20" dirty="0">
                <a:latin typeface="Arial"/>
                <a:cs typeface="Arial"/>
              </a:rPr>
              <a:t>What </a:t>
            </a:r>
            <a:r>
              <a:rPr sz="2500" b="1" spc="15" dirty="0">
                <a:latin typeface="Arial"/>
                <a:cs typeface="Arial"/>
              </a:rPr>
              <a:t>about </a:t>
            </a:r>
            <a:r>
              <a:rPr sz="2500" b="1" spc="20" dirty="0">
                <a:latin typeface="Arial"/>
                <a:cs typeface="Arial"/>
              </a:rPr>
              <a:t>the </a:t>
            </a:r>
            <a:r>
              <a:rPr sz="2500" b="1" spc="10" dirty="0">
                <a:latin typeface="Arial"/>
                <a:cs typeface="Arial"/>
              </a:rPr>
              <a:t>artistic</a:t>
            </a:r>
            <a:r>
              <a:rPr sz="2500" b="1" spc="5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director?</a:t>
            </a:r>
            <a:endParaRPr sz="25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500" spc="35" dirty="0">
                <a:latin typeface="Arial"/>
                <a:cs typeface="Arial"/>
              </a:rPr>
              <a:t>Spectators </a:t>
            </a:r>
            <a:r>
              <a:rPr sz="2500" spc="-30" dirty="0">
                <a:latin typeface="Arial"/>
                <a:cs typeface="Arial"/>
              </a:rPr>
              <a:t>are </a:t>
            </a:r>
            <a:r>
              <a:rPr sz="2500" spc="35" dirty="0">
                <a:latin typeface="Arial"/>
                <a:cs typeface="Arial"/>
              </a:rPr>
              <a:t>not </a:t>
            </a:r>
            <a:r>
              <a:rPr sz="2500" spc="15" dirty="0">
                <a:latin typeface="Arial"/>
                <a:cs typeface="Arial"/>
              </a:rPr>
              <a:t>left </a:t>
            </a:r>
            <a:r>
              <a:rPr sz="2500" dirty="0">
                <a:latin typeface="Arial"/>
                <a:cs typeface="Arial"/>
              </a:rPr>
              <a:t>alone, </a:t>
            </a:r>
            <a:r>
              <a:rPr sz="2500" spc="45" dirty="0">
                <a:latin typeface="Arial"/>
                <a:cs typeface="Arial"/>
              </a:rPr>
              <a:t>but </a:t>
            </a:r>
            <a:r>
              <a:rPr sz="2500" spc="15" dirty="0">
                <a:latin typeface="Arial"/>
                <a:cs typeface="Arial"/>
              </a:rPr>
              <a:t>they </a:t>
            </a:r>
            <a:r>
              <a:rPr sz="2500" spc="-30" dirty="0">
                <a:latin typeface="Arial"/>
                <a:cs typeface="Arial"/>
              </a:rPr>
              <a:t>are </a:t>
            </a:r>
            <a:r>
              <a:rPr sz="2500" spc="40" dirty="0">
                <a:latin typeface="Arial"/>
                <a:cs typeface="Arial"/>
              </a:rPr>
              <a:t>accompanied </a:t>
            </a:r>
            <a:r>
              <a:rPr sz="2500" spc="25" dirty="0">
                <a:latin typeface="Arial"/>
                <a:cs typeface="Arial"/>
              </a:rPr>
              <a:t>and  </a:t>
            </a:r>
            <a:r>
              <a:rPr sz="2500" spc="35" dirty="0">
                <a:latin typeface="Arial"/>
                <a:cs typeface="Arial"/>
              </a:rPr>
              <a:t>followed </a:t>
            </a:r>
            <a:r>
              <a:rPr sz="2500" spc="25" dirty="0">
                <a:latin typeface="Arial"/>
                <a:cs typeface="Arial"/>
              </a:rPr>
              <a:t>by </a:t>
            </a:r>
            <a:r>
              <a:rPr sz="2500" spc="20" dirty="0">
                <a:latin typeface="Arial"/>
                <a:cs typeface="Arial"/>
              </a:rPr>
              <a:t>those </a:t>
            </a:r>
            <a:r>
              <a:rPr sz="2500" spc="40" dirty="0">
                <a:latin typeface="Arial"/>
                <a:cs typeface="Arial"/>
              </a:rPr>
              <a:t>who </a:t>
            </a:r>
            <a:r>
              <a:rPr sz="2500" spc="20" dirty="0">
                <a:latin typeface="Arial"/>
                <a:cs typeface="Arial"/>
              </a:rPr>
              <a:t>defined the</a:t>
            </a:r>
            <a:r>
              <a:rPr sz="2500" spc="140" dirty="0">
                <a:latin typeface="Arial"/>
                <a:cs typeface="Arial"/>
              </a:rPr>
              <a:t> </a:t>
            </a:r>
            <a:r>
              <a:rPr sz="2500" spc="40" dirty="0">
                <a:latin typeface="Arial"/>
                <a:cs typeface="Arial"/>
              </a:rPr>
              <a:t>project.</a:t>
            </a:r>
            <a:endParaRPr sz="2500" dirty="0">
              <a:latin typeface="Arial"/>
              <a:cs typeface="Arial"/>
            </a:endParaRPr>
          </a:p>
          <a:p>
            <a:pPr marL="12700" marR="170815">
              <a:lnSpc>
                <a:spcPct val="100000"/>
              </a:lnSpc>
            </a:pPr>
            <a:r>
              <a:rPr sz="2500" spc="-20" dirty="0">
                <a:latin typeface="Arial"/>
                <a:cs typeface="Arial"/>
              </a:rPr>
              <a:t>The </a:t>
            </a:r>
            <a:r>
              <a:rPr sz="2500" spc="20" dirty="0">
                <a:latin typeface="Arial"/>
                <a:cs typeface="Arial"/>
              </a:rPr>
              <a:t>ability </a:t>
            </a:r>
            <a:r>
              <a:rPr sz="2500" spc="40" dirty="0">
                <a:latin typeface="Arial"/>
                <a:cs typeface="Arial"/>
              </a:rPr>
              <a:t>to </a:t>
            </a:r>
            <a:r>
              <a:rPr sz="2500" spc="30" dirty="0">
                <a:latin typeface="Arial"/>
                <a:cs typeface="Arial"/>
              </a:rPr>
              <a:t>look </a:t>
            </a:r>
            <a:r>
              <a:rPr sz="2500" spc="15" dirty="0">
                <a:latin typeface="Arial"/>
                <a:cs typeface="Arial"/>
              </a:rPr>
              <a:t>at </a:t>
            </a:r>
            <a:r>
              <a:rPr sz="2500" spc="30" dirty="0">
                <a:latin typeface="Arial"/>
                <a:cs typeface="Arial"/>
              </a:rPr>
              <a:t>artwork </a:t>
            </a:r>
            <a:r>
              <a:rPr sz="2500" spc="25" dirty="0">
                <a:latin typeface="Arial"/>
                <a:cs typeface="Arial"/>
              </a:rPr>
              <a:t>from </a:t>
            </a:r>
            <a:r>
              <a:rPr sz="2500" spc="20" dirty="0">
                <a:latin typeface="Arial"/>
                <a:cs typeface="Arial"/>
              </a:rPr>
              <a:t>the </a:t>
            </a:r>
            <a:r>
              <a:rPr sz="2500" spc="40" dirty="0">
                <a:latin typeface="Arial"/>
                <a:cs typeface="Arial"/>
              </a:rPr>
              <a:t>point </a:t>
            </a:r>
            <a:r>
              <a:rPr sz="2500" spc="25" dirty="0">
                <a:latin typeface="Arial"/>
                <a:cs typeface="Arial"/>
              </a:rPr>
              <a:t>of </a:t>
            </a:r>
            <a:r>
              <a:rPr sz="2500" spc="15" dirty="0">
                <a:latin typeface="Arial"/>
                <a:cs typeface="Arial"/>
              </a:rPr>
              <a:t>view </a:t>
            </a:r>
            <a:r>
              <a:rPr sz="2500" spc="25" dirty="0">
                <a:latin typeface="Arial"/>
                <a:cs typeface="Arial"/>
              </a:rPr>
              <a:t>of </a:t>
            </a:r>
            <a:r>
              <a:rPr sz="2500" spc="30" dirty="0">
                <a:latin typeface="Arial"/>
                <a:cs typeface="Arial"/>
              </a:rPr>
              <a:t>the  </a:t>
            </a:r>
            <a:r>
              <a:rPr sz="2500" spc="35" dirty="0">
                <a:latin typeface="Arial"/>
                <a:cs typeface="Arial"/>
              </a:rPr>
              <a:t>spectators, </a:t>
            </a:r>
            <a:r>
              <a:rPr sz="2500" spc="10" dirty="0">
                <a:latin typeface="Arial"/>
                <a:cs typeface="Arial"/>
              </a:rPr>
              <a:t>defines </a:t>
            </a:r>
            <a:r>
              <a:rPr sz="2500" spc="20" dirty="0">
                <a:latin typeface="Arial"/>
                <a:cs typeface="Arial"/>
              </a:rPr>
              <a:t>the </a:t>
            </a:r>
            <a:r>
              <a:rPr sz="2500" spc="15" dirty="0">
                <a:latin typeface="Arial"/>
                <a:cs typeface="Arial"/>
              </a:rPr>
              <a:t>profile </a:t>
            </a:r>
            <a:r>
              <a:rPr sz="2500" spc="25" dirty="0">
                <a:latin typeface="Arial"/>
                <a:cs typeface="Arial"/>
              </a:rPr>
              <a:t>of </a:t>
            </a:r>
            <a:r>
              <a:rPr sz="2500" dirty="0">
                <a:latin typeface="Arial"/>
                <a:cs typeface="Arial"/>
              </a:rPr>
              <a:t>a </a:t>
            </a:r>
            <a:r>
              <a:rPr sz="2500" spc="10" dirty="0">
                <a:latin typeface="Arial"/>
                <a:cs typeface="Arial"/>
              </a:rPr>
              <a:t>professional </a:t>
            </a:r>
            <a:r>
              <a:rPr sz="2500" spc="30" dirty="0">
                <a:latin typeface="Arial"/>
                <a:cs typeface="Arial"/>
              </a:rPr>
              <a:t>curator </a:t>
            </a:r>
            <a:r>
              <a:rPr sz="2500" spc="-15" dirty="0">
                <a:latin typeface="Arial"/>
                <a:cs typeface="Arial"/>
              </a:rPr>
              <a:t>as  </a:t>
            </a:r>
            <a:r>
              <a:rPr sz="2500" spc="20" dirty="0">
                <a:latin typeface="Arial"/>
                <a:cs typeface="Arial"/>
              </a:rPr>
              <a:t>someone </a:t>
            </a:r>
            <a:r>
              <a:rPr sz="2500" spc="30" dirty="0">
                <a:latin typeface="Arial"/>
                <a:cs typeface="Arial"/>
              </a:rPr>
              <a:t>who, </a:t>
            </a:r>
            <a:r>
              <a:rPr sz="2500" spc="45" dirty="0">
                <a:latin typeface="Arial"/>
                <a:cs typeface="Arial"/>
              </a:rPr>
              <a:t>without </a:t>
            </a:r>
            <a:r>
              <a:rPr sz="2500" spc="30" dirty="0">
                <a:latin typeface="Arial"/>
                <a:cs typeface="Arial"/>
              </a:rPr>
              <a:t>forgetting </a:t>
            </a:r>
            <a:r>
              <a:rPr sz="2500" spc="15" dirty="0">
                <a:latin typeface="Arial"/>
                <a:cs typeface="Arial"/>
              </a:rPr>
              <a:t>his/her </a:t>
            </a:r>
            <a:r>
              <a:rPr sz="2500" spc="20" dirty="0">
                <a:latin typeface="Arial"/>
                <a:cs typeface="Arial"/>
              </a:rPr>
              <a:t>responsibility </a:t>
            </a:r>
            <a:r>
              <a:rPr sz="2500" spc="-5" dirty="0">
                <a:latin typeface="Arial"/>
                <a:cs typeface="Arial"/>
              </a:rPr>
              <a:t>as </a:t>
            </a:r>
            <a:r>
              <a:rPr sz="2500" dirty="0">
                <a:latin typeface="Arial"/>
                <a:cs typeface="Arial"/>
              </a:rPr>
              <a:t>a  </a:t>
            </a:r>
            <a:r>
              <a:rPr sz="2500" spc="-15" dirty="0">
                <a:latin typeface="Arial"/>
                <a:cs typeface="Arial"/>
              </a:rPr>
              <a:t>curator,</a:t>
            </a:r>
            <a:r>
              <a:rPr sz="2500" spc="-50" dirty="0">
                <a:latin typeface="Arial"/>
                <a:cs typeface="Arial"/>
              </a:rPr>
              <a:t> </a:t>
            </a:r>
            <a:r>
              <a:rPr sz="2500" spc="10" dirty="0" smtClean="0">
                <a:latin typeface="Arial"/>
                <a:cs typeface="Arial"/>
              </a:rPr>
              <a:t>creates</a:t>
            </a:r>
            <a:r>
              <a:rPr lang="it-IT" sz="2500" spc="10" dirty="0" smtClean="0">
                <a:latin typeface="Arial"/>
                <a:cs typeface="Arial"/>
              </a:rPr>
              <a:t> </a:t>
            </a:r>
            <a:r>
              <a:rPr sz="2500" spc="25" dirty="0" smtClean="0">
                <a:latin typeface="Arial"/>
                <a:cs typeface="Arial"/>
              </a:rPr>
              <a:t>inter</a:t>
            </a:r>
            <a:r>
              <a:rPr lang="it-IT" sz="2500" spc="25" dirty="0" smtClean="0">
                <a:latin typeface="Arial"/>
                <a:cs typeface="Arial"/>
              </a:rPr>
              <a:t>-</a:t>
            </a:r>
            <a:r>
              <a:rPr sz="2500" spc="25" dirty="0" err="1" smtClean="0">
                <a:latin typeface="Arial"/>
                <a:cs typeface="Arial"/>
              </a:rPr>
              <a:t>acti</a:t>
            </a:r>
            <a:r>
              <a:rPr lang="it-IT" sz="2500" spc="25" dirty="0" smtClean="0">
                <a:latin typeface="Arial"/>
                <a:cs typeface="Arial"/>
              </a:rPr>
              <a:t>ve</a:t>
            </a:r>
            <a:r>
              <a:rPr sz="2500" spc="20" dirty="0" smtClean="0">
                <a:latin typeface="Arial"/>
                <a:cs typeface="Arial"/>
              </a:rPr>
              <a:t> </a:t>
            </a:r>
            <a:r>
              <a:rPr sz="2500" spc="15" dirty="0">
                <a:latin typeface="Arial"/>
                <a:cs typeface="Arial"/>
              </a:rPr>
              <a:t>experiences.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2700" y="3429000"/>
            <a:ext cx="7835900" cy="6095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2445" y="5302211"/>
            <a:ext cx="11591290" cy="635"/>
          </a:xfrm>
          <a:custGeom>
            <a:avLst/>
            <a:gdLst/>
            <a:ahLst/>
            <a:cxnLst/>
            <a:rect l="l" t="t" r="r" b="b"/>
            <a:pathLst>
              <a:path w="11591290" h="635">
                <a:moveTo>
                  <a:pt x="0" y="0"/>
                </a:moveTo>
                <a:lnTo>
                  <a:pt x="11591091" y="58"/>
                </a:lnTo>
              </a:path>
            </a:pathLst>
          </a:custGeom>
          <a:ln w="12699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64326"/>
            <a:ext cx="13004800" cy="3589654"/>
          </a:xfrm>
          <a:custGeom>
            <a:avLst/>
            <a:gdLst/>
            <a:ahLst/>
            <a:cxnLst/>
            <a:rect l="l" t="t" r="r" b="b"/>
            <a:pathLst>
              <a:path w="13004800" h="3589654">
                <a:moveTo>
                  <a:pt x="0" y="3589273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3589273"/>
                </a:lnTo>
                <a:lnTo>
                  <a:pt x="0" y="3589273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64137" y="1435100"/>
            <a:ext cx="5003165" cy="3611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b="1" dirty="0">
                <a:latin typeface="Arial"/>
                <a:cs typeface="Arial"/>
              </a:rPr>
              <a:t>Every year at Kilowatt</a:t>
            </a:r>
            <a:r>
              <a:rPr sz="2650" b="1" spc="-90" dirty="0">
                <a:latin typeface="Arial"/>
                <a:cs typeface="Arial"/>
              </a:rPr>
              <a:t> </a:t>
            </a:r>
            <a:r>
              <a:rPr sz="2650" b="1" dirty="0">
                <a:latin typeface="Arial"/>
                <a:cs typeface="Arial"/>
              </a:rPr>
              <a:t>Festival:</a:t>
            </a:r>
            <a:endParaRPr sz="2650" dirty="0">
              <a:latin typeface="Arial"/>
              <a:cs typeface="Arial"/>
            </a:endParaRPr>
          </a:p>
          <a:p>
            <a:pPr marL="746760">
              <a:lnSpc>
                <a:spcPts val="3125"/>
              </a:lnSpc>
              <a:spcBef>
                <a:spcPts val="2585"/>
              </a:spcBef>
            </a:pPr>
            <a:r>
              <a:rPr sz="2650" dirty="0" smtClean="0">
                <a:latin typeface="Arial"/>
                <a:cs typeface="Arial"/>
              </a:rPr>
              <a:t>3</a:t>
            </a:r>
            <a:r>
              <a:rPr lang="it-IT" sz="2650" dirty="0" smtClean="0">
                <a:latin typeface="Arial"/>
                <a:cs typeface="Arial"/>
              </a:rPr>
              <a:t>8</a:t>
            </a:r>
            <a:r>
              <a:rPr sz="2650" dirty="0" smtClean="0">
                <a:latin typeface="Arial"/>
                <a:cs typeface="Arial"/>
              </a:rPr>
              <a:t> </a:t>
            </a:r>
            <a:r>
              <a:rPr sz="2650" dirty="0">
                <a:latin typeface="Arial"/>
                <a:cs typeface="Arial"/>
              </a:rPr>
              <a:t>dance and theatre</a:t>
            </a:r>
            <a:r>
              <a:rPr sz="2650" spc="-75" dirty="0">
                <a:latin typeface="Arial"/>
                <a:cs typeface="Arial"/>
              </a:rPr>
              <a:t> </a:t>
            </a:r>
            <a:r>
              <a:rPr sz="2650" spc="5" dirty="0">
                <a:latin typeface="Arial"/>
                <a:cs typeface="Arial"/>
              </a:rPr>
              <a:t>shows</a:t>
            </a:r>
            <a:endParaRPr sz="2650" dirty="0">
              <a:latin typeface="Arial"/>
              <a:cs typeface="Arial"/>
            </a:endParaRPr>
          </a:p>
          <a:p>
            <a:pPr marL="2650490">
              <a:lnSpc>
                <a:spcPts val="3085"/>
              </a:lnSpc>
            </a:pPr>
            <a:r>
              <a:rPr sz="2650" dirty="0">
                <a:latin typeface="Arial"/>
                <a:cs typeface="Arial"/>
              </a:rPr>
              <a:t>12 live</a:t>
            </a:r>
            <a:r>
              <a:rPr sz="2650" spc="-155" dirty="0">
                <a:latin typeface="Arial"/>
                <a:cs typeface="Arial"/>
              </a:rPr>
              <a:t> </a:t>
            </a:r>
            <a:r>
              <a:rPr sz="2650" spc="5" dirty="0">
                <a:latin typeface="Arial"/>
                <a:cs typeface="Arial"/>
              </a:rPr>
              <a:t>concerts</a:t>
            </a:r>
            <a:endParaRPr sz="2650" dirty="0">
              <a:latin typeface="Arial"/>
              <a:cs typeface="Arial"/>
            </a:endParaRPr>
          </a:p>
          <a:p>
            <a:pPr marL="2455545">
              <a:lnSpc>
                <a:spcPts val="3100"/>
              </a:lnSpc>
            </a:pPr>
            <a:r>
              <a:rPr sz="2650" dirty="0">
                <a:latin typeface="Arial"/>
                <a:cs typeface="Arial"/>
              </a:rPr>
              <a:t>65</a:t>
            </a:r>
            <a:r>
              <a:rPr sz="2650" spc="-90" dirty="0">
                <a:latin typeface="Arial"/>
                <a:cs typeface="Arial"/>
              </a:rPr>
              <a:t> </a:t>
            </a:r>
            <a:r>
              <a:rPr sz="2650" dirty="0">
                <a:latin typeface="Arial"/>
                <a:cs typeface="Arial"/>
              </a:rPr>
              <a:t>performances</a:t>
            </a:r>
          </a:p>
          <a:p>
            <a:pPr marL="2385060">
              <a:lnSpc>
                <a:spcPts val="3140"/>
              </a:lnSpc>
            </a:pPr>
            <a:r>
              <a:rPr sz="2650" dirty="0" smtClean="0">
                <a:latin typeface="Arial"/>
                <a:cs typeface="Arial"/>
              </a:rPr>
              <a:t>4.</a:t>
            </a:r>
            <a:r>
              <a:rPr lang="it-IT" sz="2650" dirty="0" smtClean="0">
                <a:latin typeface="Arial"/>
                <a:cs typeface="Arial"/>
              </a:rPr>
              <a:t>2</a:t>
            </a:r>
            <a:r>
              <a:rPr sz="2650" dirty="0" smtClean="0">
                <a:latin typeface="Arial"/>
                <a:cs typeface="Arial"/>
              </a:rPr>
              <a:t>00 </a:t>
            </a:r>
            <a:r>
              <a:rPr sz="2650" dirty="0">
                <a:latin typeface="Arial"/>
                <a:cs typeface="Arial"/>
              </a:rPr>
              <a:t>tickets</a:t>
            </a:r>
            <a:r>
              <a:rPr sz="2650" spc="-130" dirty="0">
                <a:latin typeface="Arial"/>
                <a:cs typeface="Arial"/>
              </a:rPr>
              <a:t> </a:t>
            </a:r>
            <a:r>
              <a:rPr sz="2650" spc="5" dirty="0">
                <a:latin typeface="Arial"/>
                <a:cs typeface="Arial"/>
              </a:rPr>
              <a:t>sold</a:t>
            </a:r>
            <a:endParaRPr sz="2650" dirty="0">
              <a:latin typeface="Arial"/>
              <a:cs typeface="Arial"/>
            </a:endParaRPr>
          </a:p>
          <a:p>
            <a:pPr marL="196215">
              <a:lnSpc>
                <a:spcPct val="100000"/>
              </a:lnSpc>
              <a:spcBef>
                <a:spcPts val="50"/>
              </a:spcBef>
            </a:pPr>
            <a:r>
              <a:rPr sz="2650" dirty="0">
                <a:latin typeface="Arial"/>
                <a:cs typeface="Arial"/>
              </a:rPr>
              <a:t>6.000 participants in free</a:t>
            </a:r>
            <a:r>
              <a:rPr sz="2650" spc="-90" dirty="0">
                <a:latin typeface="Arial"/>
                <a:cs typeface="Arial"/>
              </a:rPr>
              <a:t> </a:t>
            </a:r>
            <a:r>
              <a:rPr sz="2650" dirty="0">
                <a:latin typeface="Arial"/>
                <a:cs typeface="Arial"/>
              </a:rPr>
              <a:t>events</a:t>
            </a:r>
          </a:p>
          <a:p>
            <a:pPr marL="384810" marR="12700" indent="2604770">
              <a:lnSpc>
                <a:spcPts val="3300"/>
              </a:lnSpc>
              <a:spcBef>
                <a:spcPts val="30"/>
              </a:spcBef>
            </a:pPr>
            <a:r>
              <a:rPr sz="2650" dirty="0">
                <a:latin typeface="Arial"/>
                <a:cs typeface="Arial"/>
              </a:rPr>
              <a:t>54</a:t>
            </a:r>
            <a:r>
              <a:rPr sz="2650" spc="-90" dirty="0">
                <a:latin typeface="Arial"/>
                <a:cs typeface="Arial"/>
              </a:rPr>
              <a:t> </a:t>
            </a:r>
            <a:r>
              <a:rPr sz="2650" spc="5" dirty="0">
                <a:latin typeface="Arial"/>
                <a:cs typeface="Arial"/>
              </a:rPr>
              <a:t>journalists  </a:t>
            </a:r>
            <a:r>
              <a:rPr sz="2650" dirty="0">
                <a:latin typeface="Arial"/>
                <a:cs typeface="Arial"/>
              </a:rPr>
              <a:t>150 professionals from</a:t>
            </a:r>
            <a:r>
              <a:rPr sz="2650" spc="-80" dirty="0">
                <a:latin typeface="Arial"/>
                <a:cs typeface="Arial"/>
              </a:rPr>
              <a:t> </a:t>
            </a:r>
            <a:r>
              <a:rPr sz="2650" spc="5" dirty="0">
                <a:latin typeface="Arial"/>
                <a:cs typeface="Arial"/>
              </a:rPr>
              <a:t>Europe</a:t>
            </a:r>
            <a:endParaRPr sz="26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45500" y="444500"/>
            <a:ext cx="3987800" cy="474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500" y="5410200"/>
            <a:ext cx="11861800" cy="392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77000" y="5410200"/>
            <a:ext cx="6019800" cy="39623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2445" y="5302211"/>
            <a:ext cx="11591290" cy="635"/>
          </a:xfrm>
          <a:custGeom>
            <a:avLst/>
            <a:gdLst/>
            <a:ahLst/>
            <a:cxnLst/>
            <a:rect l="l" t="t" r="r" b="b"/>
            <a:pathLst>
              <a:path w="11591290" h="635">
                <a:moveTo>
                  <a:pt x="0" y="0"/>
                </a:moveTo>
                <a:lnTo>
                  <a:pt x="11591091" y="58"/>
                </a:lnTo>
              </a:path>
            </a:pathLst>
          </a:custGeom>
          <a:ln w="12699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011926"/>
            <a:ext cx="13004800" cy="3742054"/>
          </a:xfrm>
          <a:custGeom>
            <a:avLst/>
            <a:gdLst/>
            <a:ahLst/>
            <a:cxnLst/>
            <a:rect l="l" t="t" r="r" b="b"/>
            <a:pathLst>
              <a:path w="13004800" h="3742054">
                <a:moveTo>
                  <a:pt x="0" y="3741673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3741673"/>
                </a:lnTo>
                <a:lnTo>
                  <a:pt x="0" y="3741673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0456" y="2518092"/>
            <a:ext cx="7559040" cy="2309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20" dirty="0">
                <a:latin typeface="Arial"/>
                <a:cs typeface="Arial"/>
              </a:rPr>
              <a:t>Every </a:t>
            </a:r>
            <a:r>
              <a:rPr sz="2500" b="1" spc="5" dirty="0">
                <a:latin typeface="Arial"/>
                <a:cs typeface="Arial"/>
              </a:rPr>
              <a:t>year </a:t>
            </a:r>
            <a:r>
              <a:rPr sz="2500" b="1" spc="20" dirty="0">
                <a:latin typeface="Arial"/>
                <a:cs typeface="Arial"/>
              </a:rPr>
              <a:t>the </a:t>
            </a:r>
            <a:r>
              <a:rPr sz="2500" b="1" spc="-5" dirty="0">
                <a:latin typeface="Arial"/>
                <a:cs typeface="Arial"/>
              </a:rPr>
              <a:t>festival </a:t>
            </a:r>
            <a:r>
              <a:rPr sz="2500" b="1" dirty="0">
                <a:latin typeface="Arial"/>
                <a:cs typeface="Arial"/>
              </a:rPr>
              <a:t>supports </a:t>
            </a:r>
            <a:r>
              <a:rPr sz="2500" b="1" spc="20" dirty="0">
                <a:latin typeface="Arial"/>
                <a:cs typeface="Arial"/>
              </a:rPr>
              <a:t>the </a:t>
            </a:r>
            <a:r>
              <a:rPr sz="2500" b="1" dirty="0">
                <a:latin typeface="Arial"/>
                <a:cs typeface="Arial"/>
              </a:rPr>
              <a:t>production</a:t>
            </a:r>
            <a:r>
              <a:rPr sz="2500" b="1" spc="5" dirty="0">
                <a:latin typeface="Arial"/>
                <a:cs typeface="Arial"/>
              </a:rPr>
              <a:t> </a:t>
            </a:r>
            <a:r>
              <a:rPr sz="2500" b="1" spc="10" dirty="0">
                <a:latin typeface="Arial"/>
                <a:cs typeface="Arial"/>
              </a:rPr>
              <a:t>of</a:t>
            </a:r>
            <a:endParaRPr sz="2500">
              <a:latin typeface="Arial"/>
              <a:cs typeface="Arial"/>
            </a:endParaRPr>
          </a:p>
          <a:p>
            <a:pPr marL="4597400">
              <a:lnSpc>
                <a:spcPct val="100000"/>
              </a:lnSpc>
              <a:spcBef>
                <a:spcPts val="100"/>
              </a:spcBef>
            </a:pPr>
            <a:r>
              <a:rPr sz="2500" b="1" spc="15" dirty="0">
                <a:latin typeface="Arial"/>
                <a:cs typeface="Arial"/>
              </a:rPr>
              <a:t>about </a:t>
            </a:r>
            <a:r>
              <a:rPr sz="2500" b="1" dirty="0">
                <a:latin typeface="Arial"/>
                <a:cs typeface="Arial"/>
              </a:rPr>
              <a:t>8 </a:t>
            </a:r>
            <a:r>
              <a:rPr sz="2500" b="1" spc="30" dirty="0">
                <a:latin typeface="Arial"/>
                <a:cs typeface="Arial"/>
              </a:rPr>
              <a:t>new</a:t>
            </a:r>
            <a:r>
              <a:rPr sz="2500" b="1" spc="-80" dirty="0">
                <a:latin typeface="Arial"/>
                <a:cs typeface="Arial"/>
              </a:rPr>
              <a:t> </a:t>
            </a:r>
            <a:r>
              <a:rPr sz="2500" b="1" spc="10" dirty="0">
                <a:latin typeface="Arial"/>
                <a:cs typeface="Arial"/>
              </a:rPr>
              <a:t>shows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2489200" marR="5080" indent="-1435100">
              <a:lnSpc>
                <a:spcPct val="103299"/>
              </a:lnSpc>
              <a:spcBef>
                <a:spcPts val="2460"/>
              </a:spcBef>
            </a:pPr>
            <a:r>
              <a:rPr sz="2500" b="1" spc="-20" dirty="0">
                <a:latin typeface="Arial"/>
                <a:cs typeface="Arial"/>
              </a:rPr>
              <a:t>(Through </a:t>
            </a:r>
            <a:r>
              <a:rPr sz="2500" b="1" spc="15" dirty="0">
                <a:latin typeface="Arial"/>
                <a:cs typeface="Arial"/>
              </a:rPr>
              <a:t>economic </a:t>
            </a:r>
            <a:r>
              <a:rPr sz="2500" b="1" dirty="0">
                <a:latin typeface="Arial"/>
                <a:cs typeface="Arial"/>
              </a:rPr>
              <a:t>contributions, </a:t>
            </a:r>
            <a:r>
              <a:rPr sz="2500" b="1" spc="15" dirty="0">
                <a:latin typeface="Arial"/>
                <a:cs typeface="Arial"/>
              </a:rPr>
              <a:t>creative  </a:t>
            </a:r>
            <a:r>
              <a:rPr sz="2500" b="1" dirty="0">
                <a:latin typeface="Arial"/>
                <a:cs typeface="Arial"/>
              </a:rPr>
              <a:t>recidencies, </a:t>
            </a:r>
            <a:r>
              <a:rPr sz="2500" b="1" spc="-10" dirty="0">
                <a:latin typeface="Arial"/>
                <a:cs typeface="Arial"/>
              </a:rPr>
              <a:t>distribution</a:t>
            </a:r>
            <a:r>
              <a:rPr sz="2500" b="1" spc="2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support)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1700" y="5588000"/>
            <a:ext cx="7391400" cy="4000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59800" y="304800"/>
            <a:ext cx="4000500" cy="4711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58200" y="5588000"/>
            <a:ext cx="4203700" cy="40004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8151" y="842432"/>
            <a:ext cx="11428496" cy="1734449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8384540">
              <a:lnSpc>
                <a:spcPct val="100000"/>
              </a:lnSpc>
              <a:spcBef>
                <a:spcPts val="565"/>
              </a:spcBef>
            </a:pPr>
            <a:r>
              <a:rPr dirty="0"/>
              <a:t>5 </a:t>
            </a:r>
            <a:r>
              <a:rPr spc="15" dirty="0"/>
              <a:t>full-time</a:t>
            </a:r>
            <a:r>
              <a:rPr spc="-140" dirty="0"/>
              <a:t> </a:t>
            </a:r>
            <a:r>
              <a:rPr spc="10" dirty="0"/>
              <a:t>sta</a:t>
            </a:r>
            <a:r>
              <a:rPr spc="10" dirty="0">
                <a:latin typeface="Trebuchet MS"/>
                <a:cs typeface="Trebuchet MS"/>
              </a:rPr>
              <a:t>ff</a:t>
            </a:r>
          </a:p>
          <a:p>
            <a:pPr marL="4337685" marR="10160" indent="3827145">
              <a:lnSpc>
                <a:spcPts val="4440"/>
              </a:lnSpc>
              <a:spcBef>
                <a:spcPts val="215"/>
              </a:spcBef>
            </a:pPr>
            <a:r>
              <a:rPr lang="it-IT" dirty="0"/>
              <a:t>6</a:t>
            </a:r>
            <a:r>
              <a:rPr dirty="0" smtClean="0"/>
              <a:t> </a:t>
            </a:r>
            <a:r>
              <a:rPr spc="45" dirty="0"/>
              <a:t>part-time</a:t>
            </a:r>
            <a:r>
              <a:rPr spc="-65" dirty="0"/>
              <a:t> </a:t>
            </a:r>
            <a:r>
              <a:rPr spc="10" dirty="0"/>
              <a:t>sta</a:t>
            </a:r>
            <a:r>
              <a:rPr spc="10" dirty="0">
                <a:latin typeface="Trebuchet MS"/>
                <a:cs typeface="Trebuchet MS"/>
              </a:rPr>
              <a:t>ff  </a:t>
            </a:r>
            <a:r>
              <a:rPr lang="it-IT" spc="-5" dirty="0" smtClean="0"/>
              <a:t>20</a:t>
            </a:r>
            <a:r>
              <a:rPr spc="-5" dirty="0" smtClean="0"/>
              <a:t> </a:t>
            </a:r>
            <a:r>
              <a:rPr spc="-15" dirty="0"/>
              <a:t>seasonal </a:t>
            </a:r>
            <a:r>
              <a:rPr spc="20" dirty="0"/>
              <a:t>workers </a:t>
            </a:r>
            <a:r>
              <a:rPr spc="-5" dirty="0"/>
              <a:t>for </a:t>
            </a:r>
            <a:r>
              <a:rPr spc="10" dirty="0"/>
              <a:t>the</a:t>
            </a:r>
            <a:r>
              <a:rPr spc="-85" dirty="0"/>
              <a:t> </a:t>
            </a:r>
            <a:r>
              <a:rPr spc="-25" dirty="0"/>
              <a:t>festival</a:t>
            </a:r>
          </a:p>
        </p:txBody>
      </p:sp>
      <p:sp>
        <p:nvSpPr>
          <p:cNvPr id="3" name="object 3"/>
          <p:cNvSpPr/>
          <p:nvPr/>
        </p:nvSpPr>
        <p:spPr>
          <a:xfrm>
            <a:off x="673100" y="2895600"/>
            <a:ext cx="11671300" cy="641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863444"/>
            <a:ext cx="13004800" cy="6890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276600"/>
            <a:ext cx="13004800" cy="5486400"/>
          </a:xfrm>
          <a:prstGeom prst="rect">
            <a:avLst/>
          </a:prstGeom>
          <a:solidFill>
            <a:srgbClr val="60FF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81000"/>
            <a:ext cx="5685790" cy="75184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905000"/>
            <a:ext cx="5731669" cy="7366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87400" y="76200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2013</a:t>
            </a:r>
            <a:endParaRPr lang="it-IT" sz="100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017000" y="426184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2014</a:t>
            </a:r>
            <a:endParaRPr lang="it-IT" sz="100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12459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276600"/>
            <a:ext cx="13004800" cy="5486400"/>
          </a:xfrm>
          <a:prstGeom prst="rect">
            <a:avLst/>
          </a:prstGeom>
          <a:solidFill>
            <a:srgbClr val="60FF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345" y="2057400"/>
            <a:ext cx="5123855" cy="723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b="20464"/>
          <a:stretch/>
        </p:blipFill>
        <p:spPr>
          <a:xfrm>
            <a:off x="824132" y="533400"/>
            <a:ext cx="5525868" cy="745282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63600" y="77724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2015</a:t>
            </a:r>
            <a:endParaRPr lang="it-IT" sz="100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017000" y="4572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2016</a:t>
            </a:r>
            <a:endParaRPr lang="it-IT" sz="100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829300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276600"/>
            <a:ext cx="13004800" cy="5486400"/>
          </a:xfrm>
          <a:prstGeom prst="rect">
            <a:avLst/>
          </a:prstGeom>
          <a:solidFill>
            <a:srgbClr val="60FF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457200"/>
            <a:ext cx="5181600" cy="7256507"/>
          </a:xfrm>
          <a:prstGeom prst="rect">
            <a:avLst/>
          </a:prstGeom>
        </p:spPr>
      </p:pic>
      <p:pic>
        <p:nvPicPr>
          <p:cNvPr id="3" name="Immagine 2" descr="POSTER_100_70_Orizzonata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1"/>
          <a:stretch/>
        </p:blipFill>
        <p:spPr>
          <a:xfrm>
            <a:off x="6426201" y="2147531"/>
            <a:ext cx="5410200" cy="707266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68400" y="7512784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2017</a:t>
            </a:r>
            <a:endParaRPr lang="it-IT" sz="100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64600" y="6096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0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2018</a:t>
            </a:r>
            <a:endParaRPr lang="it-IT" sz="1000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19922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2445" y="5302211"/>
            <a:ext cx="11591290" cy="635"/>
          </a:xfrm>
          <a:custGeom>
            <a:avLst/>
            <a:gdLst/>
            <a:ahLst/>
            <a:cxnLst/>
            <a:rect l="l" t="t" r="r" b="b"/>
            <a:pathLst>
              <a:path w="11591290" h="635">
                <a:moveTo>
                  <a:pt x="0" y="0"/>
                </a:moveTo>
                <a:lnTo>
                  <a:pt x="11591091" y="58"/>
                </a:lnTo>
              </a:path>
            </a:pathLst>
          </a:custGeom>
          <a:ln w="12699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13526"/>
            <a:ext cx="13004800" cy="3640454"/>
          </a:xfrm>
          <a:custGeom>
            <a:avLst/>
            <a:gdLst/>
            <a:ahLst/>
            <a:cxnLst/>
            <a:rect l="l" t="t" r="r" b="b"/>
            <a:pathLst>
              <a:path w="13004800" h="3640454">
                <a:moveTo>
                  <a:pt x="0" y="3640073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3640073"/>
                </a:lnTo>
                <a:lnTo>
                  <a:pt x="0" y="3640073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10600" y="304800"/>
            <a:ext cx="4038600" cy="485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" y="5588000"/>
            <a:ext cx="12077700" cy="382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07798" y="726626"/>
            <a:ext cx="7247890" cy="430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1300" marR="12065" indent="-689610" algn="r">
              <a:lnSpc>
                <a:spcPct val="100000"/>
              </a:lnSpc>
              <a:spcBef>
                <a:spcPts val="100"/>
              </a:spcBef>
              <a:tabLst>
                <a:tab pos="3461385" algn="l"/>
              </a:tabLst>
            </a:pPr>
            <a:r>
              <a:rPr sz="2500" b="1" dirty="0">
                <a:latin typeface="Arial"/>
                <a:cs typeface="Arial"/>
              </a:rPr>
              <a:t>Since </a:t>
            </a:r>
            <a:r>
              <a:rPr sz="2500" b="1" spc="5" dirty="0">
                <a:latin typeface="Arial"/>
                <a:cs typeface="Arial"/>
              </a:rPr>
              <a:t>2013, </a:t>
            </a:r>
            <a:r>
              <a:rPr sz="2500" b="1" spc="20" dirty="0">
                <a:latin typeface="Arial"/>
                <a:cs typeface="Arial"/>
              </a:rPr>
              <a:t>the </a:t>
            </a:r>
            <a:r>
              <a:rPr sz="2500" b="1" spc="10" dirty="0">
                <a:latin typeface="Arial"/>
                <a:cs typeface="Arial"/>
              </a:rPr>
              <a:t>Regione</a:t>
            </a:r>
            <a:r>
              <a:rPr sz="2500" b="1" spc="30" dirty="0">
                <a:latin typeface="Arial"/>
                <a:cs typeface="Arial"/>
              </a:rPr>
              <a:t> </a:t>
            </a:r>
            <a:r>
              <a:rPr sz="2500" b="1" spc="-50" dirty="0">
                <a:latin typeface="Arial"/>
                <a:cs typeface="Arial"/>
              </a:rPr>
              <a:t>Toscana</a:t>
            </a:r>
            <a:r>
              <a:rPr sz="2500" b="1" spc="-25" dirty="0">
                <a:latin typeface="Arial"/>
                <a:cs typeface="Arial"/>
              </a:rPr>
              <a:t> </a:t>
            </a:r>
            <a:r>
              <a:rPr sz="2500" b="1" spc="15" dirty="0">
                <a:latin typeface="Arial"/>
                <a:cs typeface="Arial"/>
              </a:rPr>
              <a:t>finances  </a:t>
            </a:r>
            <a:r>
              <a:rPr sz="2500" b="1" spc="-20" dirty="0">
                <a:latin typeface="Arial"/>
                <a:cs typeface="Arial"/>
              </a:rPr>
              <a:t>CapoTrave</a:t>
            </a:r>
            <a:r>
              <a:rPr sz="2500" b="1" spc="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/	</a:t>
            </a:r>
            <a:r>
              <a:rPr sz="2500" b="1" spc="20" dirty="0">
                <a:latin typeface="Arial"/>
                <a:cs typeface="Arial"/>
              </a:rPr>
              <a:t>Kilowatt </a:t>
            </a:r>
            <a:r>
              <a:rPr sz="2500" b="1" spc="5" dirty="0">
                <a:latin typeface="Arial"/>
                <a:cs typeface="Arial"/>
              </a:rPr>
              <a:t>as</a:t>
            </a:r>
            <a:r>
              <a:rPr sz="2500" b="1" spc="-28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"Residence":</a:t>
            </a:r>
            <a:endParaRPr sz="2500" dirty="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  <a:spcBef>
                <a:spcPts val="1315"/>
              </a:spcBef>
              <a:tabLst>
                <a:tab pos="308610" algn="l"/>
              </a:tabLst>
            </a:pPr>
            <a:r>
              <a:rPr sz="2500" b="1" dirty="0">
                <a:latin typeface="Arial"/>
                <a:cs typeface="Arial"/>
              </a:rPr>
              <a:t>-	</a:t>
            </a:r>
            <a:r>
              <a:rPr sz="2500" b="1" spc="20" dirty="0">
                <a:latin typeface="Arial"/>
                <a:cs typeface="Arial"/>
              </a:rPr>
              <a:t>p</a:t>
            </a:r>
            <a:r>
              <a:rPr sz="2500" b="1" spc="-40" dirty="0">
                <a:latin typeface="Arial"/>
                <a:cs typeface="Arial"/>
              </a:rPr>
              <a:t>r</a:t>
            </a:r>
            <a:r>
              <a:rPr sz="2500" b="1" spc="5" dirty="0">
                <a:latin typeface="Arial"/>
                <a:cs typeface="Arial"/>
              </a:rPr>
              <a:t>oduction</a:t>
            </a:r>
            <a:endParaRPr sz="2500" dirty="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1300"/>
              </a:spcBef>
              <a:tabLst>
                <a:tab pos="308610" algn="l"/>
              </a:tabLst>
            </a:pPr>
            <a:r>
              <a:rPr sz="2500" b="1" dirty="0">
                <a:latin typeface="Arial"/>
                <a:cs typeface="Arial"/>
              </a:rPr>
              <a:t>-	fest</a:t>
            </a:r>
            <a:r>
              <a:rPr sz="2500" b="1" spc="-5" dirty="0">
                <a:latin typeface="Arial"/>
                <a:cs typeface="Arial"/>
              </a:rPr>
              <a:t>i</a:t>
            </a:r>
            <a:r>
              <a:rPr sz="2500" b="1" dirty="0">
                <a:latin typeface="Arial"/>
                <a:cs typeface="Arial"/>
              </a:rPr>
              <a:t>val</a:t>
            </a:r>
            <a:endParaRPr sz="2500" dirty="0">
              <a:latin typeface="Arial"/>
              <a:cs typeface="Arial"/>
            </a:endParaRPr>
          </a:p>
          <a:p>
            <a:pPr marL="1778000">
              <a:lnSpc>
                <a:spcPct val="100000"/>
              </a:lnSpc>
              <a:spcBef>
                <a:spcPts val="1300"/>
              </a:spcBef>
              <a:tabLst>
                <a:tab pos="2087245" algn="l"/>
              </a:tabLst>
            </a:pPr>
            <a:r>
              <a:rPr sz="2500" b="1" dirty="0">
                <a:latin typeface="Arial"/>
                <a:cs typeface="Arial"/>
              </a:rPr>
              <a:t>-	</a:t>
            </a:r>
            <a:r>
              <a:rPr sz="2500" b="1" spc="5" dirty="0">
                <a:latin typeface="Arial"/>
                <a:cs typeface="Arial"/>
              </a:rPr>
              <a:t>managing </a:t>
            </a:r>
            <a:r>
              <a:rPr sz="2500" b="1" spc="-50" dirty="0">
                <a:latin typeface="Arial"/>
                <a:cs typeface="Arial"/>
              </a:rPr>
              <a:t>Teatro </a:t>
            </a:r>
            <a:r>
              <a:rPr sz="2500" b="1" dirty="0">
                <a:latin typeface="Arial"/>
                <a:cs typeface="Arial"/>
              </a:rPr>
              <a:t>alla </a:t>
            </a:r>
            <a:r>
              <a:rPr sz="2500" b="1" spc="20" dirty="0">
                <a:latin typeface="Arial"/>
                <a:cs typeface="Arial"/>
              </a:rPr>
              <a:t>Misericordia</a:t>
            </a:r>
            <a:endParaRPr sz="2500" dirty="0">
              <a:latin typeface="Arial"/>
              <a:cs typeface="Arial"/>
            </a:endParaRPr>
          </a:p>
          <a:p>
            <a:pPr marL="2776220" marR="14604" indent="-1647825" algn="r">
              <a:lnSpc>
                <a:spcPct val="103299"/>
              </a:lnSpc>
              <a:spcBef>
                <a:spcPts val="1185"/>
              </a:spcBef>
              <a:tabLst>
                <a:tab pos="1438910" algn="l"/>
              </a:tabLst>
            </a:pPr>
            <a:r>
              <a:rPr sz="2500" b="1" dirty="0">
                <a:latin typeface="Arial"/>
                <a:cs typeface="Arial"/>
              </a:rPr>
              <a:t>-	</a:t>
            </a:r>
            <a:r>
              <a:rPr sz="2500" b="1" spc="15" dirty="0">
                <a:latin typeface="Arial"/>
                <a:cs typeface="Arial"/>
              </a:rPr>
              <a:t>about </a:t>
            </a:r>
            <a:r>
              <a:rPr sz="2500" b="1" spc="5" dirty="0" smtClean="0">
                <a:latin typeface="Arial"/>
                <a:cs typeface="Arial"/>
              </a:rPr>
              <a:t>1</a:t>
            </a:r>
            <a:r>
              <a:rPr lang="it-IT" sz="2500" b="1" spc="5" dirty="0">
                <a:latin typeface="Arial"/>
                <a:cs typeface="Arial"/>
              </a:rPr>
              <a:t>8</a:t>
            </a:r>
            <a:r>
              <a:rPr sz="2500" b="1" spc="5" dirty="0" smtClean="0">
                <a:latin typeface="Arial"/>
                <a:cs typeface="Arial"/>
              </a:rPr>
              <a:t> </a:t>
            </a:r>
            <a:r>
              <a:rPr sz="2500" b="1" spc="10" dirty="0">
                <a:latin typeface="Arial"/>
                <a:cs typeface="Arial"/>
              </a:rPr>
              <a:t>companies </a:t>
            </a:r>
            <a:r>
              <a:rPr sz="2500" b="1" dirty="0">
                <a:latin typeface="Arial"/>
                <a:cs typeface="Arial"/>
              </a:rPr>
              <a:t>a </a:t>
            </a:r>
            <a:r>
              <a:rPr sz="2500" b="1" spc="10" dirty="0">
                <a:latin typeface="Arial"/>
                <a:cs typeface="Arial"/>
              </a:rPr>
              <a:t>year</a:t>
            </a:r>
            <a:r>
              <a:rPr sz="2500" b="1" spc="40" dirty="0">
                <a:latin typeface="Arial"/>
                <a:cs typeface="Arial"/>
              </a:rPr>
              <a:t> </a:t>
            </a:r>
            <a:r>
              <a:rPr sz="2500" b="1" spc="-20" dirty="0">
                <a:latin typeface="Arial"/>
                <a:cs typeface="Arial"/>
              </a:rPr>
              <a:t>in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spc="15" dirty="0">
                <a:latin typeface="Arial"/>
                <a:cs typeface="Arial"/>
              </a:rPr>
              <a:t>creative  </a:t>
            </a:r>
            <a:r>
              <a:rPr sz="2500" b="1" spc="5" dirty="0">
                <a:latin typeface="Arial"/>
                <a:cs typeface="Arial"/>
              </a:rPr>
              <a:t>residence </a:t>
            </a:r>
            <a:r>
              <a:rPr sz="2500" b="1" spc="25" dirty="0">
                <a:latin typeface="Arial"/>
                <a:cs typeface="Arial"/>
              </a:rPr>
              <a:t>(12-15 </a:t>
            </a:r>
            <a:r>
              <a:rPr sz="2500" b="1" spc="-10" dirty="0">
                <a:latin typeface="Arial"/>
                <a:cs typeface="Arial"/>
              </a:rPr>
              <a:t>days </a:t>
            </a:r>
            <a:r>
              <a:rPr sz="2500" b="1" dirty="0">
                <a:latin typeface="Arial"/>
                <a:cs typeface="Arial"/>
              </a:rPr>
              <a:t>a</a:t>
            </a:r>
            <a:r>
              <a:rPr sz="2500" b="1" spc="-25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year)</a:t>
            </a:r>
            <a:endParaRPr sz="2500" dirty="0">
              <a:latin typeface="Arial"/>
              <a:cs typeface="Arial"/>
            </a:endParaRPr>
          </a:p>
          <a:p>
            <a:pPr marL="1547495" marR="10160" indent="-1535430" algn="r">
              <a:lnSpc>
                <a:spcPct val="103299"/>
              </a:lnSpc>
              <a:spcBef>
                <a:spcPts val="1200"/>
              </a:spcBef>
              <a:tabLst>
                <a:tab pos="321945" algn="l"/>
              </a:tabLst>
            </a:pPr>
            <a:r>
              <a:rPr sz="2500" b="1" dirty="0">
                <a:latin typeface="Arial"/>
                <a:cs typeface="Arial"/>
              </a:rPr>
              <a:t>-	</a:t>
            </a:r>
            <a:r>
              <a:rPr sz="2500" b="1" spc="10" dirty="0">
                <a:latin typeface="Arial"/>
                <a:cs typeface="Arial"/>
              </a:rPr>
              <a:t>Each </a:t>
            </a:r>
            <a:r>
              <a:rPr sz="2500" b="1" dirty="0">
                <a:latin typeface="Arial"/>
                <a:cs typeface="Arial"/>
              </a:rPr>
              <a:t>resident </a:t>
            </a:r>
            <a:r>
              <a:rPr sz="2500" b="1" spc="10" dirty="0">
                <a:latin typeface="Arial"/>
                <a:cs typeface="Arial"/>
              </a:rPr>
              <a:t>company </a:t>
            </a:r>
            <a:r>
              <a:rPr sz="2500" b="1" dirty="0">
                <a:latin typeface="Arial"/>
                <a:cs typeface="Arial"/>
              </a:rPr>
              <a:t>develops a</a:t>
            </a:r>
            <a:r>
              <a:rPr sz="2500" b="1" spc="55" dirty="0">
                <a:latin typeface="Arial"/>
                <a:cs typeface="Arial"/>
              </a:rPr>
              <a:t> </a:t>
            </a:r>
            <a:r>
              <a:rPr sz="2500" b="1" spc="15" dirty="0">
                <a:latin typeface="Arial"/>
                <a:cs typeface="Arial"/>
              </a:rPr>
              <a:t>project</a:t>
            </a:r>
            <a:r>
              <a:rPr sz="2500" b="1" spc="25" dirty="0">
                <a:latin typeface="Arial"/>
                <a:cs typeface="Arial"/>
              </a:rPr>
              <a:t> </a:t>
            </a:r>
            <a:r>
              <a:rPr sz="2500" b="1" spc="15" dirty="0">
                <a:latin typeface="Arial"/>
                <a:cs typeface="Arial"/>
              </a:rPr>
              <a:t>of  </a:t>
            </a:r>
            <a:r>
              <a:rPr sz="2500" b="1" spc="10" dirty="0">
                <a:latin typeface="Arial"/>
                <a:cs typeface="Arial"/>
              </a:rPr>
              <a:t>interaction </a:t>
            </a:r>
            <a:r>
              <a:rPr sz="2500" b="1" spc="15" dirty="0">
                <a:latin typeface="Arial"/>
                <a:cs typeface="Arial"/>
              </a:rPr>
              <a:t>with </a:t>
            </a:r>
            <a:r>
              <a:rPr sz="2500" b="1" spc="5" dirty="0">
                <a:latin typeface="Arial"/>
                <a:cs typeface="Arial"/>
              </a:rPr>
              <a:t>local </a:t>
            </a:r>
            <a:r>
              <a:rPr sz="2500" b="1" spc="25" dirty="0">
                <a:latin typeface="Arial"/>
                <a:cs typeface="Arial"/>
              </a:rPr>
              <a:t>target</a:t>
            </a:r>
            <a:r>
              <a:rPr sz="2500" b="1" spc="45" dirty="0">
                <a:latin typeface="Arial"/>
                <a:cs typeface="Arial"/>
              </a:rPr>
              <a:t> </a:t>
            </a:r>
            <a:r>
              <a:rPr sz="2500" b="1" spc="20" dirty="0">
                <a:latin typeface="Arial"/>
                <a:cs typeface="Arial"/>
              </a:rPr>
              <a:t>audience</a:t>
            </a:r>
            <a:endParaRPr sz="2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6800" y="736600"/>
            <a:ext cx="7509509" cy="5168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 algn="just">
              <a:lnSpc>
                <a:spcPct val="100000"/>
              </a:lnSpc>
              <a:spcBef>
                <a:spcPts val="100"/>
              </a:spcBef>
            </a:pPr>
            <a:r>
              <a:rPr sz="2500" spc="-10" dirty="0">
                <a:latin typeface="Arial"/>
                <a:cs typeface="Arial"/>
              </a:rPr>
              <a:t>In </a:t>
            </a:r>
            <a:r>
              <a:rPr sz="2500" spc="5" dirty="0">
                <a:latin typeface="Arial"/>
                <a:cs typeface="Arial"/>
              </a:rPr>
              <a:t>2014, </a:t>
            </a:r>
            <a:r>
              <a:rPr sz="2500" spc="20" dirty="0">
                <a:latin typeface="Arial"/>
                <a:cs typeface="Arial"/>
              </a:rPr>
              <a:t>the </a:t>
            </a:r>
            <a:r>
              <a:rPr sz="2500" spc="-5" dirty="0">
                <a:latin typeface="Arial"/>
                <a:cs typeface="Arial"/>
              </a:rPr>
              <a:t>European </a:t>
            </a:r>
            <a:r>
              <a:rPr sz="2500" spc="25" dirty="0">
                <a:latin typeface="Arial"/>
                <a:cs typeface="Arial"/>
              </a:rPr>
              <a:t>Commission </a:t>
            </a:r>
            <a:r>
              <a:rPr sz="2500" spc="35" dirty="0">
                <a:latin typeface="Arial"/>
                <a:cs typeface="Arial"/>
              </a:rPr>
              <a:t>funded </a:t>
            </a:r>
            <a:r>
              <a:rPr sz="2500" spc="20" dirty="0">
                <a:latin typeface="Arial"/>
                <a:cs typeface="Arial"/>
              </a:rPr>
              <a:t>the </a:t>
            </a:r>
            <a:r>
              <a:rPr sz="2500" spc="75" dirty="0">
                <a:latin typeface="Arial"/>
                <a:cs typeface="Arial"/>
              </a:rPr>
              <a:t>"Be  </a:t>
            </a:r>
            <a:r>
              <a:rPr sz="2500" spc="10" dirty="0">
                <a:latin typeface="Arial"/>
                <a:cs typeface="Arial"/>
              </a:rPr>
              <a:t>SpectACTive!" </a:t>
            </a:r>
            <a:r>
              <a:rPr sz="2500" spc="5" dirty="0">
                <a:latin typeface="Arial"/>
                <a:cs typeface="Arial"/>
              </a:rPr>
              <a:t>Large-scale </a:t>
            </a:r>
            <a:r>
              <a:rPr sz="2500" spc="45" dirty="0">
                <a:latin typeface="Arial"/>
                <a:cs typeface="Arial"/>
              </a:rPr>
              <a:t>co-operation </a:t>
            </a:r>
            <a:r>
              <a:rPr sz="2500" spc="35" dirty="0">
                <a:latin typeface="Arial"/>
                <a:cs typeface="Arial"/>
              </a:rPr>
              <a:t>project </a:t>
            </a:r>
            <a:r>
              <a:rPr sz="2500" spc="55" dirty="0">
                <a:latin typeface="Arial"/>
                <a:cs typeface="Arial"/>
              </a:rPr>
              <a:t>by  </a:t>
            </a:r>
            <a:r>
              <a:rPr sz="2500" spc="-30" dirty="0">
                <a:latin typeface="Arial"/>
                <a:cs typeface="Arial"/>
              </a:rPr>
              <a:t>CapoTrave </a:t>
            </a:r>
            <a:r>
              <a:rPr sz="2500" dirty="0">
                <a:latin typeface="Arial"/>
                <a:cs typeface="Arial"/>
              </a:rPr>
              <a:t>/</a:t>
            </a:r>
            <a:r>
              <a:rPr sz="2500" spc="105" dirty="0">
                <a:latin typeface="Arial"/>
                <a:cs typeface="Arial"/>
              </a:rPr>
              <a:t> </a:t>
            </a:r>
            <a:r>
              <a:rPr sz="2500" spc="40" dirty="0">
                <a:latin typeface="Arial"/>
                <a:cs typeface="Arial"/>
              </a:rPr>
              <a:t>Kilowatt: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500" spc="5" dirty="0">
                <a:latin typeface="Arial"/>
                <a:cs typeface="Arial"/>
              </a:rPr>
              <a:t>12</a:t>
            </a:r>
            <a:r>
              <a:rPr sz="2500" spc="-45" dirty="0">
                <a:latin typeface="Arial"/>
                <a:cs typeface="Arial"/>
              </a:rPr>
              <a:t> </a:t>
            </a:r>
            <a:r>
              <a:rPr sz="2500" spc="20" dirty="0">
                <a:latin typeface="Arial"/>
                <a:cs typeface="Arial"/>
              </a:rPr>
              <a:t>partners,</a:t>
            </a:r>
            <a:endParaRPr sz="2500" dirty="0">
              <a:latin typeface="Arial"/>
              <a:cs typeface="Arial"/>
            </a:endParaRPr>
          </a:p>
          <a:p>
            <a:pPr marL="12700" marR="2969260">
              <a:lnSpc>
                <a:spcPct val="100000"/>
              </a:lnSpc>
            </a:pPr>
            <a:r>
              <a:rPr sz="2500" dirty="0">
                <a:latin typeface="Arial"/>
                <a:cs typeface="Arial"/>
              </a:rPr>
              <a:t>9 </a:t>
            </a:r>
            <a:r>
              <a:rPr sz="2500" spc="-5" dirty="0">
                <a:latin typeface="Arial"/>
                <a:cs typeface="Arial"/>
              </a:rPr>
              <a:t>European </a:t>
            </a:r>
            <a:r>
              <a:rPr sz="2500" spc="30" dirty="0">
                <a:latin typeface="Arial"/>
                <a:cs typeface="Arial"/>
              </a:rPr>
              <a:t>countries</a:t>
            </a:r>
            <a:r>
              <a:rPr sz="2500" spc="-85" dirty="0">
                <a:latin typeface="Arial"/>
                <a:cs typeface="Arial"/>
              </a:rPr>
              <a:t> </a:t>
            </a:r>
            <a:r>
              <a:rPr sz="2500" spc="15" dirty="0">
                <a:latin typeface="Arial"/>
                <a:cs typeface="Arial"/>
              </a:rPr>
              <a:t>envolved,  </a:t>
            </a:r>
            <a:r>
              <a:rPr sz="2500" spc="5" dirty="0">
                <a:latin typeface="Arial"/>
                <a:cs typeface="Arial"/>
              </a:rPr>
              <a:t>21 </a:t>
            </a:r>
            <a:r>
              <a:rPr sz="2500" spc="40" dirty="0">
                <a:latin typeface="Arial"/>
                <a:cs typeface="Arial"/>
              </a:rPr>
              <a:t>productions </a:t>
            </a:r>
            <a:r>
              <a:rPr sz="2500" spc="25" dirty="0">
                <a:latin typeface="Arial"/>
                <a:cs typeface="Arial"/>
              </a:rPr>
              <a:t>of </a:t>
            </a:r>
            <a:r>
              <a:rPr sz="2500" spc="15" dirty="0">
                <a:latin typeface="Arial"/>
                <a:cs typeface="Arial"/>
              </a:rPr>
              <a:t>new </a:t>
            </a:r>
            <a:r>
              <a:rPr sz="2500" spc="45" dirty="0">
                <a:latin typeface="Arial"/>
                <a:cs typeface="Arial"/>
              </a:rPr>
              <a:t>shows  </a:t>
            </a:r>
            <a:r>
              <a:rPr sz="2500" spc="5" dirty="0">
                <a:latin typeface="Arial"/>
                <a:cs typeface="Arial"/>
              </a:rPr>
              <a:t>54 creative</a:t>
            </a:r>
            <a:r>
              <a:rPr sz="2500" dirty="0">
                <a:latin typeface="Arial"/>
                <a:cs typeface="Arial"/>
              </a:rPr>
              <a:t> </a:t>
            </a:r>
            <a:r>
              <a:rPr sz="2500" spc="10" dirty="0">
                <a:latin typeface="Arial"/>
                <a:cs typeface="Arial"/>
              </a:rPr>
              <a:t>residencies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500" spc="5" dirty="0">
                <a:latin typeface="Arial"/>
                <a:cs typeface="Arial"/>
              </a:rPr>
              <a:t>108 </a:t>
            </a:r>
            <a:r>
              <a:rPr sz="2500" spc="35" dirty="0">
                <a:latin typeface="Arial"/>
                <a:cs typeface="Arial"/>
              </a:rPr>
              <a:t>shows </a:t>
            </a:r>
            <a:r>
              <a:rPr sz="2500" spc="25" dirty="0">
                <a:latin typeface="Arial"/>
                <a:cs typeface="Arial"/>
              </a:rPr>
              <a:t>chosen </a:t>
            </a:r>
            <a:r>
              <a:rPr sz="2500" spc="30" dirty="0">
                <a:latin typeface="Arial"/>
                <a:cs typeface="Arial"/>
              </a:rPr>
              <a:t>by</a:t>
            </a:r>
            <a:r>
              <a:rPr sz="2500" spc="50" dirty="0">
                <a:latin typeface="Arial"/>
                <a:cs typeface="Arial"/>
              </a:rPr>
              <a:t> </a:t>
            </a:r>
            <a:r>
              <a:rPr sz="2500" spc="45" dirty="0">
                <a:latin typeface="Arial"/>
                <a:cs typeface="Arial"/>
              </a:rPr>
              <a:t>spectators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500" dirty="0">
                <a:latin typeface="Arial"/>
                <a:cs typeface="Arial"/>
              </a:rPr>
              <a:t>1 </a:t>
            </a:r>
            <a:r>
              <a:rPr sz="2500" spc="-5" dirty="0">
                <a:latin typeface="Arial"/>
                <a:cs typeface="Arial"/>
              </a:rPr>
              <a:t>research </a:t>
            </a:r>
            <a:r>
              <a:rPr sz="2500" spc="30" dirty="0">
                <a:latin typeface="Arial"/>
                <a:cs typeface="Arial"/>
              </a:rPr>
              <a:t>project </a:t>
            </a:r>
            <a:r>
              <a:rPr sz="2500" spc="15" dirty="0">
                <a:latin typeface="Arial"/>
                <a:cs typeface="Arial"/>
              </a:rPr>
              <a:t>and </a:t>
            </a:r>
            <a:r>
              <a:rPr sz="2500" i="1" spc="10" dirty="0">
                <a:latin typeface="Arial"/>
                <a:cs typeface="Arial"/>
              </a:rPr>
              <a:t>in-itinere</a:t>
            </a:r>
            <a:r>
              <a:rPr sz="2500" spc="10" dirty="0">
                <a:latin typeface="Arial"/>
                <a:cs typeface="Arial"/>
              </a:rPr>
              <a:t> </a:t>
            </a:r>
            <a:r>
              <a:rPr sz="2500" spc="35" dirty="0">
                <a:latin typeface="Arial"/>
                <a:cs typeface="Arial"/>
              </a:rPr>
              <a:t>monitoring</a:t>
            </a:r>
            <a:r>
              <a:rPr sz="2500" spc="120" dirty="0">
                <a:latin typeface="Arial"/>
                <a:cs typeface="Arial"/>
              </a:rPr>
              <a:t> </a:t>
            </a:r>
            <a:r>
              <a:rPr sz="2500" spc="30" dirty="0">
                <a:latin typeface="Arial"/>
                <a:cs typeface="Arial"/>
              </a:rPr>
              <a:t>process.</a:t>
            </a: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500" spc="20" dirty="0">
                <a:latin typeface="Arial"/>
                <a:cs typeface="Arial"/>
              </a:rPr>
              <a:t>—&gt; </a:t>
            </a:r>
            <a:r>
              <a:rPr sz="2500" spc="5" dirty="0">
                <a:latin typeface="Arial"/>
                <a:cs typeface="Arial"/>
              </a:rPr>
              <a:t>3,5 </a:t>
            </a:r>
            <a:r>
              <a:rPr sz="2500" spc="20" dirty="0">
                <a:latin typeface="Arial"/>
                <a:cs typeface="Arial"/>
              </a:rPr>
              <a:t>million </a:t>
            </a:r>
            <a:r>
              <a:rPr sz="2500" spc="25" dirty="0">
                <a:latin typeface="Arial"/>
                <a:cs typeface="Arial"/>
              </a:rPr>
              <a:t>of </a:t>
            </a:r>
            <a:r>
              <a:rPr sz="2500" spc="30" dirty="0">
                <a:latin typeface="Arial"/>
                <a:cs typeface="Arial"/>
              </a:rPr>
              <a:t>total</a:t>
            </a:r>
            <a:r>
              <a:rPr sz="2500" spc="95" dirty="0">
                <a:latin typeface="Arial"/>
                <a:cs typeface="Arial"/>
              </a:rPr>
              <a:t> </a:t>
            </a:r>
            <a:r>
              <a:rPr sz="2500" spc="60" dirty="0" smtClean="0">
                <a:latin typeface="Arial"/>
                <a:cs typeface="Arial"/>
              </a:rPr>
              <a:t>budget</a:t>
            </a:r>
            <a:endParaRPr lang="it-IT" sz="2500" spc="6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it-IT" sz="2500" spc="6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it-IT" sz="2500" spc="60" dirty="0" smtClean="0">
                <a:latin typeface="Arial"/>
                <a:cs typeface="Arial"/>
              </a:rPr>
              <a:t>In 2018 the </a:t>
            </a:r>
            <a:r>
              <a:rPr lang="it-IT" sz="2500" spc="60" dirty="0" err="1" smtClean="0">
                <a:latin typeface="Arial"/>
                <a:cs typeface="Arial"/>
              </a:rPr>
              <a:t>project</a:t>
            </a:r>
            <a:r>
              <a:rPr lang="it-IT" sz="2500" spc="60" dirty="0" smtClean="0">
                <a:latin typeface="Arial"/>
                <a:cs typeface="Arial"/>
              </a:rPr>
              <a:t> was re-</a:t>
            </a:r>
            <a:r>
              <a:rPr lang="it-IT" sz="2500" spc="60" dirty="0" err="1" smtClean="0">
                <a:latin typeface="Arial"/>
                <a:cs typeface="Arial"/>
              </a:rPr>
              <a:t>financed</a:t>
            </a:r>
            <a:r>
              <a:rPr lang="it-IT" sz="2500" spc="60" dirty="0" smtClean="0">
                <a:latin typeface="Arial"/>
                <a:cs typeface="Arial"/>
              </a:rPr>
              <a:t> for 2018-2022, with 19 </a:t>
            </a:r>
            <a:r>
              <a:rPr lang="it-IT" sz="2500" spc="60" dirty="0" err="1" smtClean="0">
                <a:latin typeface="Arial"/>
                <a:cs typeface="Arial"/>
              </a:rPr>
              <a:t>partners</a:t>
            </a:r>
            <a:r>
              <a:rPr lang="it-IT" sz="2500" spc="60" dirty="0" smtClean="0">
                <a:latin typeface="Arial"/>
                <a:cs typeface="Arial"/>
              </a:rPr>
              <a:t> from 15 </a:t>
            </a:r>
            <a:r>
              <a:rPr lang="it-IT" sz="2500" spc="60" dirty="0" err="1" smtClean="0">
                <a:latin typeface="Arial"/>
                <a:cs typeface="Arial"/>
              </a:rPr>
              <a:t>countries</a:t>
            </a:r>
            <a:r>
              <a:rPr lang="it-IT" sz="2500" spc="60" dirty="0" smtClean="0">
                <a:latin typeface="Arial"/>
                <a:cs typeface="Arial"/>
              </a:rPr>
              <a:t> 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54900" y="5994400"/>
            <a:ext cx="5448300" cy="3200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5041" y="6534074"/>
            <a:ext cx="7063105" cy="2236470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833119" indent="958215">
              <a:lnSpc>
                <a:spcPct val="100000"/>
              </a:lnSpc>
              <a:spcBef>
                <a:spcPts val="1310"/>
              </a:spcBef>
            </a:pPr>
            <a:r>
              <a:rPr sz="2500" b="1" spc="20" dirty="0">
                <a:latin typeface="Arial"/>
                <a:cs typeface="Arial"/>
              </a:rPr>
              <a:t>What </a:t>
            </a:r>
            <a:r>
              <a:rPr sz="2500" b="1" spc="15" dirty="0">
                <a:latin typeface="Arial"/>
                <a:cs typeface="Arial"/>
              </a:rPr>
              <a:t>about </a:t>
            </a:r>
            <a:r>
              <a:rPr sz="2500" b="1" spc="5" dirty="0">
                <a:latin typeface="Arial"/>
                <a:cs typeface="Arial"/>
              </a:rPr>
              <a:t>"active</a:t>
            </a:r>
            <a:r>
              <a:rPr sz="2500" b="1" spc="-40" dirty="0">
                <a:latin typeface="Arial"/>
                <a:cs typeface="Arial"/>
              </a:rPr>
              <a:t> </a:t>
            </a:r>
            <a:r>
              <a:rPr sz="2500" b="1" spc="15" dirty="0">
                <a:latin typeface="Arial"/>
                <a:cs typeface="Arial"/>
              </a:rPr>
              <a:t>spectatorship"</a:t>
            </a:r>
            <a:endParaRPr sz="2500">
              <a:latin typeface="Arial"/>
              <a:cs typeface="Arial"/>
            </a:endParaRPr>
          </a:p>
          <a:p>
            <a:pPr marL="12700" marR="5080" indent="820419" algn="r">
              <a:lnSpc>
                <a:spcPct val="99800"/>
              </a:lnSpc>
              <a:spcBef>
                <a:spcPts val="1215"/>
              </a:spcBef>
            </a:pPr>
            <a:r>
              <a:rPr sz="2500" spc="-20" dirty="0">
                <a:latin typeface="Arial"/>
                <a:cs typeface="Arial"/>
              </a:rPr>
              <a:t>The </a:t>
            </a:r>
            <a:r>
              <a:rPr sz="2500" spc="50" dirty="0">
                <a:latin typeface="Arial"/>
                <a:cs typeface="Arial"/>
              </a:rPr>
              <a:t>context </a:t>
            </a:r>
            <a:r>
              <a:rPr sz="2500" dirty="0">
                <a:latin typeface="Arial"/>
                <a:cs typeface="Arial"/>
              </a:rPr>
              <a:t>in </a:t>
            </a:r>
            <a:r>
              <a:rPr sz="2500" spc="35" dirty="0">
                <a:latin typeface="Arial"/>
                <a:cs typeface="Arial"/>
              </a:rPr>
              <a:t>which </a:t>
            </a:r>
            <a:r>
              <a:rPr sz="2500" spc="20" dirty="0">
                <a:latin typeface="Arial"/>
                <a:cs typeface="Arial"/>
              </a:rPr>
              <a:t>the </a:t>
            </a:r>
            <a:r>
              <a:rPr sz="2500" spc="10" dirty="0">
                <a:latin typeface="Arial"/>
                <a:cs typeface="Arial"/>
              </a:rPr>
              <a:t>viewer</a:t>
            </a:r>
            <a:r>
              <a:rPr sz="2500" spc="-15" dirty="0">
                <a:latin typeface="Arial"/>
                <a:cs typeface="Arial"/>
              </a:rPr>
              <a:t> </a:t>
            </a:r>
            <a:r>
              <a:rPr sz="2500" spc="35" dirty="0">
                <a:latin typeface="Arial"/>
                <a:cs typeface="Arial"/>
              </a:rPr>
              <a:t>becomes</a:t>
            </a:r>
            <a:r>
              <a:rPr sz="2500" spc="3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a  </a:t>
            </a:r>
            <a:r>
              <a:rPr sz="2500" spc="25" dirty="0">
                <a:latin typeface="Arial"/>
                <a:cs typeface="Arial"/>
              </a:rPr>
              <a:t>decision </a:t>
            </a:r>
            <a:r>
              <a:rPr sz="2500" spc="10" dirty="0">
                <a:latin typeface="Arial"/>
                <a:cs typeface="Arial"/>
              </a:rPr>
              <a:t>maker </a:t>
            </a:r>
            <a:r>
              <a:rPr sz="2500" dirty="0">
                <a:latin typeface="Arial"/>
                <a:cs typeface="Arial"/>
              </a:rPr>
              <a:t>in </a:t>
            </a:r>
            <a:r>
              <a:rPr sz="2500" spc="5" dirty="0">
                <a:latin typeface="Arial"/>
                <a:cs typeface="Arial"/>
              </a:rPr>
              <a:t>relation </a:t>
            </a:r>
            <a:r>
              <a:rPr sz="2500" spc="40" dirty="0">
                <a:latin typeface="Arial"/>
                <a:cs typeface="Arial"/>
              </a:rPr>
              <a:t>to </a:t>
            </a:r>
            <a:r>
              <a:rPr sz="2500" spc="20" dirty="0">
                <a:latin typeface="Arial"/>
                <a:cs typeface="Arial"/>
              </a:rPr>
              <a:t>the </a:t>
            </a:r>
            <a:r>
              <a:rPr sz="2500" spc="15" dirty="0">
                <a:latin typeface="Arial"/>
                <a:cs typeface="Arial"/>
              </a:rPr>
              <a:t>many</a:t>
            </a:r>
            <a:r>
              <a:rPr sz="2500" spc="110" dirty="0">
                <a:latin typeface="Arial"/>
                <a:cs typeface="Arial"/>
              </a:rPr>
              <a:t> </a:t>
            </a:r>
            <a:r>
              <a:rPr sz="2500" spc="30" dirty="0">
                <a:latin typeface="Arial"/>
                <a:cs typeface="Arial"/>
              </a:rPr>
              <a:t>aspects</a:t>
            </a:r>
            <a:r>
              <a:rPr sz="2500" spc="40" dirty="0">
                <a:latin typeface="Arial"/>
                <a:cs typeface="Arial"/>
              </a:rPr>
              <a:t> </a:t>
            </a:r>
            <a:r>
              <a:rPr sz="2500" spc="50" dirty="0">
                <a:latin typeface="Arial"/>
                <a:cs typeface="Arial"/>
              </a:rPr>
              <a:t>of  conducting </a:t>
            </a:r>
            <a:r>
              <a:rPr sz="2500" spc="15" dirty="0">
                <a:latin typeface="Arial"/>
                <a:cs typeface="Arial"/>
              </a:rPr>
              <a:t>and planning </a:t>
            </a:r>
            <a:r>
              <a:rPr sz="2500" dirty="0">
                <a:latin typeface="Arial"/>
                <a:cs typeface="Arial"/>
              </a:rPr>
              <a:t>a </a:t>
            </a:r>
            <a:r>
              <a:rPr sz="2500" spc="10" dirty="0">
                <a:latin typeface="Arial"/>
                <a:cs typeface="Arial"/>
              </a:rPr>
              <a:t>festival </a:t>
            </a:r>
            <a:r>
              <a:rPr sz="2500" spc="15" dirty="0">
                <a:latin typeface="Arial"/>
                <a:cs typeface="Arial"/>
              </a:rPr>
              <a:t>and </a:t>
            </a:r>
            <a:r>
              <a:rPr sz="2500" dirty="0">
                <a:latin typeface="Arial"/>
                <a:cs typeface="Arial"/>
              </a:rPr>
              <a:t>/ </a:t>
            </a:r>
            <a:r>
              <a:rPr sz="2500" spc="15" dirty="0">
                <a:latin typeface="Arial"/>
                <a:cs typeface="Arial"/>
              </a:rPr>
              <a:t>or</a:t>
            </a:r>
            <a:r>
              <a:rPr sz="2500" spc="-48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a</a:t>
            </a:r>
            <a:endParaRPr sz="25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</a:pPr>
            <a:r>
              <a:rPr sz="2500" spc="15" dirty="0">
                <a:latin typeface="Arial"/>
                <a:cs typeface="Arial"/>
              </a:rPr>
              <a:t>theatrical</a:t>
            </a:r>
            <a:r>
              <a:rPr sz="2500" spc="-95" dirty="0">
                <a:latin typeface="Arial"/>
                <a:cs typeface="Arial"/>
              </a:rPr>
              <a:t> </a:t>
            </a:r>
            <a:r>
              <a:rPr sz="2500" spc="5" dirty="0">
                <a:latin typeface="Arial"/>
                <a:cs typeface="Arial"/>
              </a:rPr>
              <a:t>season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558800"/>
            <a:ext cx="2844800" cy="515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813410" y="0"/>
            <a:ext cx="191770" cy="9753600"/>
          </a:xfrm>
          <a:custGeom>
            <a:avLst/>
            <a:gdLst/>
            <a:ahLst/>
            <a:cxnLst/>
            <a:rect l="l" t="t" r="r" b="b"/>
            <a:pathLst>
              <a:path w="191769" h="9753600">
                <a:moveTo>
                  <a:pt x="0" y="0"/>
                </a:moveTo>
                <a:lnTo>
                  <a:pt x="191389" y="0"/>
                </a:lnTo>
                <a:lnTo>
                  <a:pt x="191389" y="9753599"/>
                </a:lnTo>
                <a:lnTo>
                  <a:pt x="0" y="9753599"/>
                </a:lnTo>
                <a:lnTo>
                  <a:pt x="0" y="0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2445" y="5302211"/>
            <a:ext cx="11591290" cy="635"/>
          </a:xfrm>
          <a:custGeom>
            <a:avLst/>
            <a:gdLst/>
            <a:ahLst/>
            <a:cxnLst/>
            <a:rect l="l" t="t" r="r" b="b"/>
            <a:pathLst>
              <a:path w="11591290" h="635">
                <a:moveTo>
                  <a:pt x="0" y="0"/>
                </a:moveTo>
                <a:lnTo>
                  <a:pt x="11591091" y="58"/>
                </a:lnTo>
              </a:path>
            </a:pathLst>
          </a:custGeom>
          <a:ln w="12699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20200" y="4622800"/>
            <a:ext cx="3276600" cy="294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20200" y="381000"/>
            <a:ext cx="3327400" cy="393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20200" y="508000"/>
            <a:ext cx="3276600" cy="379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20200" y="304800"/>
            <a:ext cx="3479800" cy="402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0" y="330200"/>
            <a:ext cx="8509000" cy="7251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32900" y="4597400"/>
            <a:ext cx="3416300" cy="299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9900" y="7807751"/>
            <a:ext cx="11585575" cy="1879938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20"/>
              </a:spcBef>
            </a:pPr>
            <a:r>
              <a:rPr sz="2800" b="1" dirty="0">
                <a:latin typeface="Arial"/>
                <a:cs typeface="Arial"/>
              </a:rPr>
              <a:t>WHERE</a:t>
            </a:r>
            <a:endParaRPr sz="2800" dirty="0">
              <a:latin typeface="Arial"/>
              <a:cs typeface="Arial"/>
            </a:endParaRPr>
          </a:p>
          <a:p>
            <a:pPr marL="12700" marR="5080">
              <a:lnSpc>
                <a:spcPct val="99300"/>
              </a:lnSpc>
              <a:spcBef>
                <a:spcPts val="615"/>
              </a:spcBef>
            </a:pPr>
            <a:r>
              <a:rPr sz="2800" dirty="0">
                <a:latin typeface="Arial"/>
                <a:cs typeface="Arial"/>
              </a:rPr>
              <a:t>Sansepolcro </a:t>
            </a:r>
            <a:r>
              <a:rPr sz="2800" spc="-5" dirty="0">
                <a:latin typeface="Arial"/>
                <a:cs typeface="Arial"/>
              </a:rPr>
              <a:t>is </a:t>
            </a:r>
            <a:r>
              <a:rPr sz="2800" dirty="0">
                <a:latin typeface="Arial"/>
                <a:cs typeface="Arial"/>
              </a:rPr>
              <a:t>a small </a:t>
            </a:r>
            <a:r>
              <a:rPr sz="2800" spc="35" dirty="0">
                <a:latin typeface="Arial"/>
                <a:cs typeface="Arial"/>
              </a:rPr>
              <a:t>town </a:t>
            </a:r>
            <a:r>
              <a:rPr sz="2800" spc="15" dirty="0">
                <a:latin typeface="Arial"/>
                <a:cs typeface="Arial"/>
              </a:rPr>
              <a:t>of </a:t>
            </a:r>
            <a:r>
              <a:rPr sz="2800" spc="-10" dirty="0">
                <a:latin typeface="Arial"/>
                <a:cs typeface="Arial"/>
              </a:rPr>
              <a:t>16,000 </a:t>
            </a:r>
            <a:r>
              <a:rPr sz="2800" dirty="0">
                <a:latin typeface="Arial"/>
                <a:cs typeface="Arial"/>
              </a:rPr>
              <a:t>inhabitants, </a:t>
            </a:r>
            <a:r>
              <a:rPr sz="2800" spc="-10" dirty="0">
                <a:latin typeface="Arial"/>
                <a:cs typeface="Arial"/>
              </a:rPr>
              <a:t>330 </a:t>
            </a:r>
            <a:r>
              <a:rPr sz="2800" dirty="0">
                <a:latin typeface="Arial"/>
                <a:cs typeface="Arial"/>
              </a:rPr>
              <a:t>meters above </a:t>
            </a:r>
            <a:r>
              <a:rPr sz="2800" spc="-25" dirty="0">
                <a:latin typeface="Arial"/>
                <a:cs typeface="Arial"/>
              </a:rPr>
              <a:t>sea </a:t>
            </a:r>
            <a:r>
              <a:rPr sz="2800" spc="-20" dirty="0">
                <a:latin typeface="Arial"/>
                <a:cs typeface="Arial"/>
              </a:rPr>
              <a:t>level </a:t>
            </a:r>
            <a:r>
              <a:rPr sz="2800" spc="-5" dirty="0">
                <a:latin typeface="Arial"/>
                <a:cs typeface="Arial"/>
              </a:rPr>
              <a:t>in </a:t>
            </a:r>
            <a:r>
              <a:rPr sz="2800" spc="10" dirty="0">
                <a:latin typeface="Arial"/>
                <a:cs typeface="Arial"/>
              </a:rPr>
              <a:t>the  </a:t>
            </a:r>
            <a:r>
              <a:rPr sz="2800" spc="15" dirty="0">
                <a:latin typeface="Arial"/>
                <a:cs typeface="Arial"/>
              </a:rPr>
              <a:t>north-east </a:t>
            </a:r>
            <a:r>
              <a:rPr sz="2800" spc="10" dirty="0">
                <a:latin typeface="Arial"/>
                <a:cs typeface="Arial"/>
              </a:rPr>
              <a:t>corner </a:t>
            </a:r>
            <a:r>
              <a:rPr sz="2800" spc="15" dirty="0">
                <a:latin typeface="Arial"/>
                <a:cs typeface="Arial"/>
              </a:rPr>
              <a:t>of </a:t>
            </a:r>
            <a:r>
              <a:rPr sz="2800" spc="-90" dirty="0">
                <a:latin typeface="Arial"/>
                <a:cs typeface="Arial"/>
              </a:rPr>
              <a:t>Tuscany, </a:t>
            </a:r>
            <a:r>
              <a:rPr sz="2800" spc="-5" dirty="0">
                <a:latin typeface="Arial"/>
                <a:cs typeface="Arial"/>
              </a:rPr>
              <a:t>is </a:t>
            </a:r>
            <a:r>
              <a:rPr sz="2800" spc="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last </a:t>
            </a:r>
            <a:r>
              <a:rPr sz="2800" spc="-60" dirty="0">
                <a:latin typeface="Arial"/>
                <a:cs typeface="Arial"/>
              </a:rPr>
              <a:t>Tuscan </a:t>
            </a:r>
            <a:r>
              <a:rPr sz="2800" spc="10" dirty="0">
                <a:latin typeface="Arial"/>
                <a:cs typeface="Arial"/>
              </a:rPr>
              <a:t>municipality </a:t>
            </a:r>
            <a:r>
              <a:rPr sz="2800" dirty="0">
                <a:latin typeface="Arial"/>
                <a:cs typeface="Arial"/>
              </a:rPr>
              <a:t>before Umbria, </a:t>
            </a:r>
            <a:r>
              <a:rPr sz="2800" spc="10" dirty="0">
                <a:latin typeface="Arial"/>
                <a:cs typeface="Arial"/>
              </a:rPr>
              <a:t>bordering  </a:t>
            </a:r>
            <a:r>
              <a:rPr sz="2800" spc="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Marche, </a:t>
            </a:r>
            <a:r>
              <a:rPr sz="2800" spc="-15" dirty="0">
                <a:latin typeface="Arial"/>
                <a:cs typeface="Arial"/>
              </a:rPr>
              <a:t>Romagna </a:t>
            </a:r>
            <a:r>
              <a:rPr sz="2800" spc="-5" dirty="0">
                <a:latin typeface="Arial"/>
                <a:cs typeface="Arial"/>
              </a:rPr>
              <a:t>is 30 </a:t>
            </a:r>
            <a:r>
              <a:rPr sz="2800" spc="20" dirty="0">
                <a:latin typeface="Arial"/>
                <a:cs typeface="Arial"/>
              </a:rPr>
              <a:t>km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far.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960323"/>
            <a:ext cx="13004800" cy="2793365"/>
          </a:xfrm>
          <a:custGeom>
            <a:avLst/>
            <a:gdLst/>
            <a:ahLst/>
            <a:cxnLst/>
            <a:rect l="l" t="t" r="r" b="b"/>
            <a:pathLst>
              <a:path w="13004800" h="2793365">
                <a:moveTo>
                  <a:pt x="0" y="2793274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2793274"/>
                </a:lnTo>
                <a:lnTo>
                  <a:pt x="0" y="2793274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3200" y="825500"/>
            <a:ext cx="6852284" cy="5091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spc="10" dirty="0">
                <a:latin typeface="Arial"/>
                <a:cs typeface="Arial"/>
              </a:rPr>
              <a:t>Since </a:t>
            </a:r>
            <a:r>
              <a:rPr sz="2500" spc="5" dirty="0">
                <a:latin typeface="Arial"/>
                <a:cs typeface="Arial"/>
              </a:rPr>
              <a:t>2015 </a:t>
            </a:r>
            <a:r>
              <a:rPr sz="2500" dirty="0">
                <a:latin typeface="Arial"/>
                <a:cs typeface="Arial"/>
              </a:rPr>
              <a:t>“L’Italia </a:t>
            </a:r>
            <a:r>
              <a:rPr sz="2500" spc="10" dirty="0">
                <a:latin typeface="Arial"/>
                <a:cs typeface="Arial"/>
              </a:rPr>
              <a:t>dei </a:t>
            </a:r>
            <a:r>
              <a:rPr sz="2500" spc="5" dirty="0">
                <a:latin typeface="Arial"/>
                <a:cs typeface="Arial"/>
              </a:rPr>
              <a:t>Visionari”: </a:t>
            </a:r>
            <a:r>
              <a:rPr sz="2500" dirty="0">
                <a:latin typeface="Arial"/>
                <a:cs typeface="Arial"/>
              </a:rPr>
              <a:t>a </a:t>
            </a:r>
            <a:r>
              <a:rPr sz="2500" spc="5" dirty="0">
                <a:latin typeface="Arial"/>
                <a:cs typeface="Arial"/>
              </a:rPr>
              <a:t>national </a:t>
            </a:r>
            <a:r>
              <a:rPr sz="2500" spc="20" dirty="0">
                <a:latin typeface="Arial"/>
                <a:cs typeface="Arial"/>
              </a:rPr>
              <a:t>call  </a:t>
            </a:r>
            <a:r>
              <a:rPr sz="2500" spc="25" dirty="0">
                <a:latin typeface="Arial"/>
                <a:cs typeface="Arial"/>
              </a:rPr>
              <a:t>for </a:t>
            </a:r>
            <a:r>
              <a:rPr sz="2500" spc="-5" dirty="0">
                <a:latin typeface="Arial"/>
                <a:cs typeface="Arial"/>
              </a:rPr>
              <a:t>eight </a:t>
            </a:r>
            <a:r>
              <a:rPr sz="2500" spc="-20" dirty="0">
                <a:latin typeface="Arial"/>
                <a:cs typeface="Arial"/>
              </a:rPr>
              <a:t>Visionari</a:t>
            </a:r>
            <a:r>
              <a:rPr sz="2500" spc="-30" dirty="0">
                <a:latin typeface="Arial"/>
                <a:cs typeface="Arial"/>
              </a:rPr>
              <a:t> </a:t>
            </a:r>
            <a:r>
              <a:rPr sz="2500" spc="35" dirty="0">
                <a:latin typeface="Arial"/>
                <a:cs typeface="Arial"/>
              </a:rPr>
              <a:t>groups</a:t>
            </a:r>
            <a:endParaRPr sz="2500" dirty="0">
              <a:latin typeface="Arial"/>
              <a:cs typeface="Arial"/>
            </a:endParaRPr>
          </a:p>
          <a:p>
            <a:pPr marL="773430" indent="-303530">
              <a:lnSpc>
                <a:spcPct val="100000"/>
              </a:lnSpc>
              <a:spcBef>
                <a:spcPts val="1200"/>
              </a:spcBef>
              <a:buChar char="-"/>
              <a:tabLst>
                <a:tab pos="772795" algn="l"/>
                <a:tab pos="773430" algn="l"/>
              </a:tabLst>
            </a:pPr>
            <a:r>
              <a:rPr sz="2500" spc="15" dirty="0">
                <a:latin typeface="Arial"/>
                <a:cs typeface="Arial"/>
              </a:rPr>
              <a:t>Sansepolcro (Kilowatt</a:t>
            </a:r>
            <a:r>
              <a:rPr sz="2500" spc="25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Festival)</a:t>
            </a:r>
            <a:endParaRPr sz="2500" dirty="0">
              <a:latin typeface="Arial"/>
              <a:cs typeface="Arial"/>
            </a:endParaRPr>
          </a:p>
          <a:p>
            <a:pPr marL="773430" indent="-303530">
              <a:lnSpc>
                <a:spcPct val="100000"/>
              </a:lnSpc>
              <a:spcBef>
                <a:spcPts val="1200"/>
              </a:spcBef>
              <a:buChar char="-"/>
              <a:tabLst>
                <a:tab pos="772795" algn="l"/>
                <a:tab pos="773430" algn="l"/>
              </a:tabLst>
            </a:pPr>
            <a:r>
              <a:rPr sz="2500" spc="40" dirty="0">
                <a:latin typeface="Arial"/>
                <a:cs typeface="Arial"/>
              </a:rPr>
              <a:t>Como</a:t>
            </a:r>
            <a:r>
              <a:rPr sz="2500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(Artificio)</a:t>
            </a:r>
            <a:endParaRPr sz="2500" dirty="0">
              <a:latin typeface="Arial"/>
              <a:cs typeface="Arial"/>
            </a:endParaRPr>
          </a:p>
          <a:p>
            <a:pPr marL="773430" indent="-303530">
              <a:lnSpc>
                <a:spcPct val="100000"/>
              </a:lnSpc>
              <a:spcBef>
                <a:spcPts val="1200"/>
              </a:spcBef>
              <a:buChar char="-"/>
              <a:tabLst>
                <a:tab pos="772795" algn="l"/>
                <a:tab pos="773430" algn="l"/>
              </a:tabLst>
            </a:pPr>
            <a:r>
              <a:rPr sz="2500" dirty="0">
                <a:latin typeface="Arial"/>
                <a:cs typeface="Arial"/>
              </a:rPr>
              <a:t>Rimini </a:t>
            </a:r>
            <a:r>
              <a:rPr sz="2500" spc="-45" dirty="0">
                <a:latin typeface="Arial"/>
                <a:cs typeface="Arial"/>
              </a:rPr>
              <a:t>(Le </a:t>
            </a:r>
            <a:r>
              <a:rPr sz="2500" spc="30" dirty="0">
                <a:latin typeface="Arial"/>
                <a:cs typeface="Arial"/>
              </a:rPr>
              <a:t>Città</a:t>
            </a:r>
            <a:r>
              <a:rPr sz="2500" dirty="0">
                <a:latin typeface="Arial"/>
                <a:cs typeface="Arial"/>
              </a:rPr>
              <a:t> </a:t>
            </a:r>
            <a:r>
              <a:rPr sz="2500" spc="-35" dirty="0">
                <a:latin typeface="Arial"/>
                <a:cs typeface="Arial"/>
              </a:rPr>
              <a:t>Visibili)</a:t>
            </a:r>
            <a:endParaRPr sz="2500" dirty="0">
              <a:latin typeface="Arial"/>
              <a:cs typeface="Arial"/>
            </a:endParaRPr>
          </a:p>
          <a:p>
            <a:pPr marL="773430" indent="-303530">
              <a:lnSpc>
                <a:spcPct val="100000"/>
              </a:lnSpc>
              <a:spcBef>
                <a:spcPts val="1200"/>
              </a:spcBef>
              <a:buChar char="-"/>
              <a:tabLst>
                <a:tab pos="772795" algn="l"/>
                <a:tab pos="773430" algn="l"/>
              </a:tabLst>
            </a:pPr>
            <a:r>
              <a:rPr sz="2500" spc="10" dirty="0">
                <a:latin typeface="Arial"/>
                <a:cs typeface="Arial"/>
              </a:rPr>
              <a:t>Messina </a:t>
            </a:r>
            <a:r>
              <a:rPr sz="2500" spc="-105" dirty="0">
                <a:latin typeface="Arial"/>
                <a:cs typeface="Arial"/>
              </a:rPr>
              <a:t>(Teatro </a:t>
            </a:r>
            <a:r>
              <a:rPr sz="2500" spc="5" dirty="0">
                <a:latin typeface="Arial"/>
                <a:cs typeface="Arial"/>
              </a:rPr>
              <a:t>Vittorio</a:t>
            </a:r>
            <a:r>
              <a:rPr sz="2500" spc="40" dirty="0">
                <a:latin typeface="Arial"/>
                <a:cs typeface="Arial"/>
              </a:rPr>
              <a:t> </a:t>
            </a:r>
            <a:r>
              <a:rPr sz="2500" spc="-30" dirty="0">
                <a:latin typeface="Arial"/>
                <a:cs typeface="Arial"/>
              </a:rPr>
              <a:t>Emanuele)</a:t>
            </a:r>
            <a:endParaRPr sz="2500" dirty="0">
              <a:latin typeface="Arial"/>
              <a:cs typeface="Arial"/>
            </a:endParaRPr>
          </a:p>
          <a:p>
            <a:pPr marL="773430" indent="-303530">
              <a:lnSpc>
                <a:spcPct val="100000"/>
              </a:lnSpc>
              <a:spcBef>
                <a:spcPts val="1200"/>
              </a:spcBef>
              <a:buChar char="-"/>
              <a:tabLst>
                <a:tab pos="772795" algn="l"/>
                <a:tab pos="773430" algn="l"/>
              </a:tabLst>
            </a:pPr>
            <a:r>
              <a:rPr sz="2500" spc="-85" dirty="0">
                <a:latin typeface="Arial"/>
                <a:cs typeface="Arial"/>
              </a:rPr>
              <a:t>Teramo </a:t>
            </a:r>
            <a:r>
              <a:rPr sz="2500" spc="5" dirty="0">
                <a:latin typeface="Arial"/>
                <a:cs typeface="Arial"/>
              </a:rPr>
              <a:t>(Circuito </a:t>
            </a:r>
            <a:r>
              <a:rPr sz="2500" spc="10" dirty="0">
                <a:latin typeface="Arial"/>
                <a:cs typeface="Arial"/>
              </a:rPr>
              <a:t>Abruzzo</a:t>
            </a:r>
            <a:r>
              <a:rPr sz="2500" spc="-120" dirty="0">
                <a:latin typeface="Arial"/>
                <a:cs typeface="Arial"/>
              </a:rPr>
              <a:t> </a:t>
            </a:r>
            <a:r>
              <a:rPr sz="2500" spc="25" dirty="0">
                <a:latin typeface="Arial"/>
                <a:cs typeface="Arial"/>
              </a:rPr>
              <a:t>Spettacolo)</a:t>
            </a:r>
            <a:endParaRPr sz="2500" dirty="0">
              <a:latin typeface="Arial"/>
              <a:cs typeface="Arial"/>
            </a:endParaRPr>
          </a:p>
          <a:p>
            <a:pPr marL="761365" indent="-304165">
              <a:lnSpc>
                <a:spcPct val="100000"/>
              </a:lnSpc>
              <a:spcBef>
                <a:spcPts val="1200"/>
              </a:spcBef>
              <a:buChar char="-"/>
              <a:tabLst>
                <a:tab pos="760730" algn="l"/>
                <a:tab pos="761365" algn="l"/>
              </a:tabLst>
            </a:pPr>
            <a:r>
              <a:rPr lang="it-IT" sz="2500" dirty="0" smtClean="0">
                <a:latin typeface="Arial"/>
                <a:cs typeface="Arial"/>
              </a:rPr>
              <a:t>Milano</a:t>
            </a:r>
            <a:r>
              <a:rPr sz="2500" dirty="0" smtClean="0">
                <a:latin typeface="Arial"/>
                <a:cs typeface="Arial"/>
              </a:rPr>
              <a:t> (</a:t>
            </a:r>
            <a:r>
              <a:rPr lang="it-IT" sz="2500" dirty="0" smtClean="0">
                <a:latin typeface="Arial"/>
                <a:cs typeface="Arial"/>
              </a:rPr>
              <a:t>Manifatture Teatrali Milanesi</a:t>
            </a:r>
            <a:r>
              <a:rPr sz="2500" spc="-25" dirty="0" smtClean="0">
                <a:latin typeface="Arial"/>
                <a:cs typeface="Arial"/>
              </a:rPr>
              <a:t>)</a:t>
            </a:r>
            <a:endParaRPr sz="2500" dirty="0">
              <a:latin typeface="Arial"/>
              <a:cs typeface="Arial"/>
            </a:endParaRPr>
          </a:p>
          <a:p>
            <a:pPr marL="773430" indent="-303530">
              <a:lnSpc>
                <a:spcPct val="100000"/>
              </a:lnSpc>
              <a:spcBef>
                <a:spcPts val="1200"/>
              </a:spcBef>
              <a:buChar char="-"/>
              <a:tabLst>
                <a:tab pos="772795" algn="l"/>
                <a:tab pos="773430" algn="l"/>
                <a:tab pos="2024380" algn="l"/>
              </a:tabLst>
            </a:pPr>
            <a:r>
              <a:rPr sz="2500" spc="25" dirty="0">
                <a:latin typeface="Arial"/>
                <a:cs typeface="Arial"/>
              </a:rPr>
              <a:t>Livorno	</a:t>
            </a:r>
            <a:r>
              <a:rPr sz="2500" spc="-105" dirty="0">
                <a:latin typeface="Arial"/>
                <a:cs typeface="Arial"/>
              </a:rPr>
              <a:t>(Teatro </a:t>
            </a:r>
            <a:r>
              <a:rPr sz="2500" spc="5" dirty="0">
                <a:latin typeface="Arial"/>
                <a:cs typeface="Arial"/>
              </a:rPr>
              <a:t>delle</a:t>
            </a:r>
            <a:r>
              <a:rPr sz="2500" spc="15" dirty="0">
                <a:latin typeface="Arial"/>
                <a:cs typeface="Arial"/>
              </a:rPr>
              <a:t> </a:t>
            </a:r>
            <a:r>
              <a:rPr sz="2500" spc="10" dirty="0">
                <a:latin typeface="Arial"/>
                <a:cs typeface="Arial"/>
              </a:rPr>
              <a:t>Commedie)</a:t>
            </a:r>
            <a:endParaRPr sz="2500" dirty="0">
              <a:latin typeface="Arial"/>
              <a:cs typeface="Arial"/>
            </a:endParaRPr>
          </a:p>
          <a:p>
            <a:pPr marL="773430" indent="-303530">
              <a:lnSpc>
                <a:spcPct val="100000"/>
              </a:lnSpc>
              <a:spcBef>
                <a:spcPts val="1200"/>
              </a:spcBef>
              <a:buChar char="-"/>
              <a:tabLst>
                <a:tab pos="772795" algn="l"/>
                <a:tab pos="773430" algn="l"/>
              </a:tabLst>
            </a:pPr>
            <a:r>
              <a:rPr sz="2500" spc="5" dirty="0">
                <a:latin typeface="Arial"/>
                <a:cs typeface="Arial"/>
              </a:rPr>
              <a:t>San Felice sul Panaro</a:t>
            </a:r>
            <a:r>
              <a:rPr sz="2500" spc="55" dirty="0">
                <a:latin typeface="Arial"/>
                <a:cs typeface="Arial"/>
              </a:rPr>
              <a:t> </a:t>
            </a:r>
            <a:r>
              <a:rPr sz="2500" spc="10" dirty="0">
                <a:latin typeface="Arial"/>
                <a:cs typeface="Arial"/>
              </a:rPr>
              <a:t>(MO)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900" y="457200"/>
            <a:ext cx="4445000" cy="227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6273800"/>
            <a:ext cx="12141200" cy="314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0695" y="3539349"/>
            <a:ext cx="9180195" cy="74612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7780" algn="ctr">
              <a:lnSpc>
                <a:spcPct val="100000"/>
              </a:lnSpc>
              <a:spcBef>
                <a:spcPts val="330"/>
              </a:spcBef>
            </a:pPr>
            <a:r>
              <a:rPr sz="2600" spc="-10" dirty="0">
                <a:latin typeface="Arial"/>
                <a:cs typeface="Arial"/>
              </a:rPr>
              <a:t>–Leo </a:t>
            </a:r>
            <a:r>
              <a:rPr sz="2600" spc="-5" dirty="0">
                <a:latin typeface="Arial"/>
                <a:cs typeface="Arial"/>
              </a:rPr>
              <a:t>De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45" dirty="0">
                <a:latin typeface="Arial"/>
                <a:cs typeface="Arial"/>
              </a:rPr>
              <a:t>Berardinis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800" spc="50" dirty="0">
                <a:latin typeface="Arial"/>
                <a:cs typeface="Arial"/>
              </a:rPr>
              <a:t>Introduction </a:t>
            </a:r>
            <a:r>
              <a:rPr sz="1800" spc="40" dirty="0">
                <a:latin typeface="Arial"/>
                <a:cs typeface="Arial"/>
              </a:rPr>
              <a:t>to </a:t>
            </a:r>
            <a:r>
              <a:rPr sz="1800" spc="25" dirty="0">
                <a:latin typeface="Arial"/>
                <a:cs typeface="Arial"/>
              </a:rPr>
              <a:t>the </a:t>
            </a:r>
            <a:r>
              <a:rPr sz="1800" spc="30" dirty="0">
                <a:latin typeface="Arial"/>
                <a:cs typeface="Arial"/>
              </a:rPr>
              <a:t>program of </a:t>
            </a:r>
            <a:r>
              <a:rPr sz="1800" spc="25" dirty="0">
                <a:latin typeface="Arial"/>
                <a:cs typeface="Arial"/>
              </a:rPr>
              <a:t>the </a:t>
            </a:r>
            <a:r>
              <a:rPr sz="1800" spc="55" dirty="0">
                <a:latin typeface="Arial"/>
                <a:cs typeface="Arial"/>
              </a:rPr>
              <a:t>twenty-fifth </a:t>
            </a:r>
            <a:r>
              <a:rPr sz="1800" spc="30" dirty="0">
                <a:latin typeface="Arial"/>
                <a:cs typeface="Arial"/>
              </a:rPr>
              <a:t>“Santarcangelo </a:t>
            </a:r>
            <a:r>
              <a:rPr sz="1800" dirty="0">
                <a:latin typeface="Arial"/>
                <a:cs typeface="Arial"/>
              </a:rPr>
              <a:t>Dei </a:t>
            </a:r>
            <a:r>
              <a:rPr sz="1800" spc="-20" dirty="0">
                <a:latin typeface="Arial"/>
                <a:cs typeface="Arial"/>
              </a:rPr>
              <a:t>Teatri” </a:t>
            </a:r>
            <a:r>
              <a:rPr sz="1800" spc="15" dirty="0">
                <a:latin typeface="Arial"/>
                <a:cs typeface="Arial"/>
              </a:rPr>
              <a:t>Festival,</a:t>
            </a:r>
            <a:r>
              <a:rPr sz="1800" spc="2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1995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5800" y="1178961"/>
            <a:ext cx="8924290" cy="125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38200">
              <a:lnSpc>
                <a:spcPct val="102099"/>
              </a:lnSpc>
            </a:pPr>
            <a:r>
              <a:rPr sz="4000" b="0" spc="-25" dirty="0">
                <a:solidFill>
                  <a:srgbClr val="747474"/>
                </a:solidFill>
                <a:latin typeface="Arial"/>
                <a:cs typeface="Arial"/>
              </a:rPr>
              <a:t>“I </a:t>
            </a:r>
            <a:r>
              <a:rPr sz="4000" b="0" spc="-55" dirty="0">
                <a:solidFill>
                  <a:srgbClr val="747474"/>
                </a:solidFill>
                <a:latin typeface="Arial"/>
                <a:cs typeface="Arial"/>
              </a:rPr>
              <a:t>ask </a:t>
            </a:r>
            <a:r>
              <a:rPr sz="4000" b="0" spc="-65" dirty="0">
                <a:solidFill>
                  <a:srgbClr val="878787"/>
                </a:solidFill>
                <a:latin typeface="Arial"/>
                <a:cs typeface="Arial"/>
              </a:rPr>
              <a:t>these </a:t>
            </a:r>
            <a:r>
              <a:rPr sz="4000" b="0" spc="-80" dirty="0">
                <a:solidFill>
                  <a:srgbClr val="878787"/>
                </a:solidFill>
                <a:latin typeface="Arial"/>
                <a:cs typeface="Arial"/>
              </a:rPr>
              <a:t>different </a:t>
            </a:r>
            <a:r>
              <a:rPr sz="4000" b="0" spc="-75" dirty="0">
                <a:solidFill>
                  <a:srgbClr val="878787"/>
                </a:solidFill>
                <a:latin typeface="Arial"/>
                <a:cs typeface="Arial"/>
              </a:rPr>
              <a:t>generations:  </a:t>
            </a:r>
            <a:r>
              <a:rPr sz="4000" b="0" spc="-10" dirty="0">
                <a:solidFill>
                  <a:srgbClr val="747474"/>
                </a:solidFill>
                <a:latin typeface="Arial"/>
                <a:cs typeface="Arial"/>
              </a:rPr>
              <a:t>how </a:t>
            </a:r>
            <a:r>
              <a:rPr sz="4000" b="0" spc="-35" dirty="0">
                <a:solidFill>
                  <a:srgbClr val="747474"/>
                </a:solidFill>
                <a:latin typeface="Arial"/>
                <a:cs typeface="Arial"/>
              </a:rPr>
              <a:t>can </a:t>
            </a:r>
            <a:r>
              <a:rPr sz="4000" b="0" spc="-25" dirty="0">
                <a:solidFill>
                  <a:srgbClr val="747474"/>
                </a:solidFill>
                <a:latin typeface="Arial"/>
                <a:cs typeface="Arial"/>
              </a:rPr>
              <a:t>we </a:t>
            </a:r>
            <a:r>
              <a:rPr sz="4000" b="0" spc="-45" dirty="0">
                <a:solidFill>
                  <a:srgbClr val="747474"/>
                </a:solidFill>
                <a:latin typeface="Arial"/>
                <a:cs typeface="Arial"/>
              </a:rPr>
              <a:t>bring </a:t>
            </a:r>
            <a:r>
              <a:rPr sz="4000" b="0" spc="-105" dirty="0">
                <a:solidFill>
                  <a:srgbClr val="878787"/>
                </a:solidFill>
                <a:latin typeface="Arial"/>
                <a:cs typeface="Arial"/>
              </a:rPr>
              <a:t>Theatre </a:t>
            </a:r>
            <a:r>
              <a:rPr sz="4000" b="0" spc="-40" dirty="0">
                <a:solidFill>
                  <a:srgbClr val="747474"/>
                </a:solidFill>
                <a:latin typeface="Arial"/>
                <a:cs typeface="Arial"/>
              </a:rPr>
              <a:t>among</a:t>
            </a:r>
            <a:r>
              <a:rPr sz="4000" b="0" spc="-155" dirty="0">
                <a:solidFill>
                  <a:srgbClr val="747474"/>
                </a:solidFill>
                <a:latin typeface="Arial"/>
                <a:cs typeface="Arial"/>
              </a:rPr>
              <a:t> </a:t>
            </a:r>
            <a:r>
              <a:rPr sz="4000" b="0" spc="-35" dirty="0">
                <a:solidFill>
                  <a:srgbClr val="878787"/>
                </a:solidFill>
                <a:latin typeface="Arial"/>
                <a:cs typeface="Arial"/>
              </a:rPr>
              <a:t>men?”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54669" y="7946249"/>
            <a:ext cx="5857240" cy="74612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330"/>
              </a:spcBef>
            </a:pPr>
            <a:r>
              <a:rPr sz="2600" spc="5" dirty="0">
                <a:latin typeface="Arial"/>
                <a:cs typeface="Arial"/>
              </a:rPr>
              <a:t>–Stefan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45" dirty="0">
                <a:latin typeface="Arial"/>
                <a:cs typeface="Arial"/>
              </a:rPr>
              <a:t>Schweitzer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800" dirty="0">
                <a:latin typeface="Arial"/>
                <a:cs typeface="Arial"/>
              </a:rPr>
              <a:t>a </a:t>
            </a:r>
            <a:r>
              <a:rPr sz="1800" spc="40" dirty="0">
                <a:latin typeface="Arial"/>
                <a:cs typeface="Arial"/>
              </a:rPr>
              <a:t>technician </a:t>
            </a:r>
            <a:r>
              <a:rPr sz="1800" spc="30" dirty="0">
                <a:latin typeface="Arial"/>
                <a:cs typeface="Arial"/>
              </a:rPr>
              <a:t>of </a:t>
            </a:r>
            <a:r>
              <a:rPr sz="1800" spc="25" dirty="0">
                <a:latin typeface="Arial"/>
                <a:cs typeface="Arial"/>
              </a:rPr>
              <a:t>the </a:t>
            </a:r>
            <a:r>
              <a:rPr sz="1800" spc="15" dirty="0">
                <a:latin typeface="Arial"/>
                <a:cs typeface="Arial"/>
              </a:rPr>
              <a:t>3rd </a:t>
            </a:r>
            <a:r>
              <a:rPr sz="1800" spc="35" dirty="0">
                <a:latin typeface="Arial"/>
                <a:cs typeface="Arial"/>
              </a:rPr>
              <a:t>edition </a:t>
            </a:r>
            <a:r>
              <a:rPr sz="1800" spc="30" dirty="0">
                <a:latin typeface="Arial"/>
                <a:cs typeface="Arial"/>
              </a:rPr>
              <a:t>of </a:t>
            </a:r>
            <a:r>
              <a:rPr sz="1800" spc="40" dirty="0">
                <a:latin typeface="Arial"/>
                <a:cs typeface="Arial"/>
              </a:rPr>
              <a:t>Kilowatt</a:t>
            </a:r>
            <a:r>
              <a:rPr sz="1800" spc="19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Festival, </a:t>
            </a:r>
            <a:r>
              <a:rPr sz="1800" spc="-5" dirty="0">
                <a:latin typeface="Arial"/>
                <a:cs typeface="Arial"/>
              </a:rPr>
              <a:t>2005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7200" y="5585861"/>
            <a:ext cx="9664700" cy="125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15900">
              <a:lnSpc>
                <a:spcPct val="102099"/>
              </a:lnSpc>
            </a:pPr>
            <a:r>
              <a:rPr sz="4000" spc="-20" dirty="0">
                <a:solidFill>
                  <a:srgbClr val="747474"/>
                </a:solidFill>
                <a:latin typeface="Arial"/>
                <a:cs typeface="Arial"/>
              </a:rPr>
              <a:t>“Or </a:t>
            </a:r>
            <a:r>
              <a:rPr sz="4000" spc="-40" dirty="0">
                <a:solidFill>
                  <a:srgbClr val="747474"/>
                </a:solidFill>
                <a:latin typeface="Arial"/>
                <a:cs typeface="Arial"/>
              </a:rPr>
              <a:t>the </a:t>
            </a:r>
            <a:r>
              <a:rPr sz="4000" spc="-55" dirty="0">
                <a:solidFill>
                  <a:srgbClr val="878787"/>
                </a:solidFill>
                <a:latin typeface="Arial"/>
                <a:cs typeface="Arial"/>
              </a:rPr>
              <a:t>whole </a:t>
            </a:r>
            <a:r>
              <a:rPr sz="4000" spc="10" dirty="0">
                <a:solidFill>
                  <a:srgbClr val="878787"/>
                </a:solidFill>
                <a:latin typeface="Arial"/>
                <a:cs typeface="Arial"/>
              </a:rPr>
              <a:t>town </a:t>
            </a:r>
            <a:r>
              <a:rPr sz="4000" spc="-100" dirty="0">
                <a:solidFill>
                  <a:srgbClr val="878787"/>
                </a:solidFill>
                <a:latin typeface="Arial"/>
                <a:cs typeface="Arial"/>
              </a:rPr>
              <a:t>feels </a:t>
            </a:r>
            <a:r>
              <a:rPr sz="4000" spc="-15" dirty="0">
                <a:solidFill>
                  <a:srgbClr val="747474"/>
                </a:solidFill>
                <a:latin typeface="Arial"/>
                <a:cs typeface="Arial"/>
              </a:rPr>
              <a:t>that </a:t>
            </a:r>
            <a:r>
              <a:rPr sz="4000" spc="-40" dirty="0">
                <a:solidFill>
                  <a:srgbClr val="747474"/>
                </a:solidFill>
                <a:latin typeface="Arial"/>
                <a:cs typeface="Arial"/>
              </a:rPr>
              <a:t>the </a:t>
            </a:r>
            <a:r>
              <a:rPr sz="4000" spc="-95" dirty="0">
                <a:solidFill>
                  <a:srgbClr val="878787"/>
                </a:solidFill>
                <a:latin typeface="Arial"/>
                <a:cs typeface="Arial"/>
              </a:rPr>
              <a:t>festival </a:t>
            </a:r>
            <a:r>
              <a:rPr sz="4000" spc="-114" dirty="0">
                <a:solidFill>
                  <a:srgbClr val="878787"/>
                </a:solidFill>
                <a:latin typeface="Arial"/>
                <a:cs typeface="Arial"/>
              </a:rPr>
              <a:t>is  </a:t>
            </a:r>
            <a:r>
              <a:rPr sz="4000" spc="-50" dirty="0">
                <a:solidFill>
                  <a:srgbClr val="747474"/>
                </a:solidFill>
                <a:latin typeface="Arial"/>
                <a:cs typeface="Arial"/>
              </a:rPr>
              <a:t>something </a:t>
            </a:r>
            <a:r>
              <a:rPr sz="4000" spc="-25" dirty="0">
                <a:solidFill>
                  <a:srgbClr val="747474"/>
                </a:solidFill>
                <a:latin typeface="Arial"/>
                <a:cs typeface="Arial"/>
              </a:rPr>
              <a:t>of </a:t>
            </a:r>
            <a:r>
              <a:rPr sz="4000" spc="-40" dirty="0">
                <a:solidFill>
                  <a:srgbClr val="747474"/>
                </a:solidFill>
                <a:latin typeface="Arial"/>
                <a:cs typeface="Arial"/>
              </a:rPr>
              <a:t>its </a:t>
            </a:r>
            <a:r>
              <a:rPr sz="4000" spc="-10" dirty="0">
                <a:solidFill>
                  <a:srgbClr val="878787"/>
                </a:solidFill>
                <a:latin typeface="Arial"/>
                <a:cs typeface="Arial"/>
              </a:rPr>
              <a:t>own, </a:t>
            </a:r>
            <a:r>
              <a:rPr sz="4000" spc="-25" dirty="0">
                <a:solidFill>
                  <a:srgbClr val="747474"/>
                </a:solidFill>
                <a:latin typeface="Arial"/>
                <a:cs typeface="Arial"/>
              </a:rPr>
              <a:t>or </a:t>
            </a:r>
            <a:r>
              <a:rPr sz="4000" spc="-95" dirty="0">
                <a:solidFill>
                  <a:srgbClr val="878787"/>
                </a:solidFill>
                <a:latin typeface="Arial"/>
                <a:cs typeface="Arial"/>
              </a:rPr>
              <a:t>it’s </a:t>
            </a:r>
            <a:r>
              <a:rPr sz="4000" spc="-30" dirty="0">
                <a:solidFill>
                  <a:srgbClr val="878787"/>
                </a:solidFill>
                <a:latin typeface="Arial"/>
                <a:cs typeface="Arial"/>
              </a:rPr>
              <a:t>better </a:t>
            </a:r>
            <a:r>
              <a:rPr sz="4000" spc="15" dirty="0">
                <a:solidFill>
                  <a:srgbClr val="878787"/>
                </a:solidFill>
                <a:latin typeface="Arial"/>
                <a:cs typeface="Arial"/>
              </a:rPr>
              <a:t>to </a:t>
            </a:r>
            <a:r>
              <a:rPr sz="4000" spc="10" dirty="0">
                <a:solidFill>
                  <a:srgbClr val="878787"/>
                </a:solidFill>
                <a:latin typeface="Arial"/>
                <a:cs typeface="Arial"/>
              </a:rPr>
              <a:t>stop</a:t>
            </a:r>
            <a:r>
              <a:rPr sz="4000" spc="-3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4000" spc="20" dirty="0">
                <a:solidFill>
                  <a:srgbClr val="878787"/>
                </a:solidFill>
                <a:latin typeface="Arial"/>
                <a:cs typeface="Arial"/>
              </a:rPr>
              <a:t>it”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876800"/>
            <a:ext cx="9765665" cy="0"/>
          </a:xfrm>
          <a:custGeom>
            <a:avLst/>
            <a:gdLst/>
            <a:ahLst/>
            <a:cxnLst/>
            <a:rect l="l" t="t" r="r" b="b"/>
            <a:pathLst>
              <a:path w="9765665">
                <a:moveTo>
                  <a:pt x="0" y="0"/>
                </a:moveTo>
                <a:lnTo>
                  <a:pt x="9765626" y="0"/>
                </a:lnTo>
              </a:path>
            </a:pathLst>
          </a:custGeom>
          <a:ln w="82702">
            <a:solidFill>
              <a:srgbClr val="86E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784600"/>
            <a:ext cx="450786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0860" algn="l"/>
              </a:tabLst>
            </a:pPr>
            <a:r>
              <a:rPr sz="4200" b="0" spc="-110" dirty="0">
                <a:latin typeface="Arial"/>
                <a:cs typeface="Arial"/>
              </a:rPr>
              <a:t>grazie!	</a:t>
            </a:r>
            <a:r>
              <a:rPr sz="4200" b="0" dirty="0">
                <a:latin typeface="Arial"/>
                <a:cs typeface="Arial"/>
              </a:rPr>
              <a:t>/ </a:t>
            </a:r>
            <a:r>
              <a:rPr sz="4200" b="0" spc="-45" dirty="0">
                <a:latin typeface="Arial"/>
                <a:cs typeface="Arial"/>
              </a:rPr>
              <a:t>thank</a:t>
            </a:r>
            <a:r>
              <a:rPr sz="4200" b="0" spc="-5" dirty="0">
                <a:latin typeface="Arial"/>
                <a:cs typeface="Arial"/>
              </a:rPr>
              <a:t> </a:t>
            </a:r>
            <a:r>
              <a:rPr sz="4200" b="0" spc="-100" dirty="0">
                <a:latin typeface="Arial"/>
                <a:cs typeface="Arial"/>
              </a:rPr>
              <a:t>you!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" y="5312833"/>
            <a:ext cx="4406900" cy="15595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380"/>
              </a:spcBef>
              <a:tabLst>
                <a:tab pos="4393565" algn="l"/>
              </a:tabLst>
            </a:pPr>
            <a:r>
              <a:rPr sz="3400" u="heavy" spc="25" dirty="0">
                <a:solidFill>
                  <a:srgbClr val="0000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  <a:hlinkClick r:id="rId2"/>
              </a:rPr>
              <a:t>www.kilowattfestival.it 	</a:t>
            </a:r>
            <a:r>
              <a:rPr sz="34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0" u="heavy" spc="20" dirty="0" smtClean="0">
                <a:solidFill>
                  <a:srgbClr val="0000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</a:rPr>
              <a:t>www.capotrave.</a:t>
            </a:r>
            <a:r>
              <a:rPr lang="it-IT" sz="3400" u="heavy" spc="20" dirty="0" err="1" smtClean="0">
                <a:solidFill>
                  <a:srgbClr val="0000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</a:rPr>
              <a:t>com</a:t>
            </a:r>
            <a:endParaRPr sz="3400" dirty="0" smtClean="0">
              <a:latin typeface="Arial"/>
              <a:cs typeface="Arial"/>
            </a:endParaRPr>
          </a:p>
          <a:p>
            <a:pPr marL="12700">
              <a:lnSpc>
                <a:spcPts val="4000"/>
              </a:lnSpc>
            </a:pPr>
            <a:r>
              <a:rPr sz="3400" u="heavy" spc="20" dirty="0" smtClean="0">
                <a:solidFill>
                  <a:srgbClr val="0000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  <a:hlinkClick r:id="rId3"/>
              </a:rPr>
              <a:t>ww</a:t>
            </a:r>
            <a:r>
              <a:rPr sz="3400" u="heavy" spc="20" dirty="0" smtClean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  <a:hlinkClick r:id="rId3"/>
              </a:rPr>
              <a:t>w.bespectactive.eu</a:t>
            </a:r>
            <a:endParaRPr sz="3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5947"/>
            <a:ext cx="13004800" cy="288925"/>
          </a:xfrm>
          <a:custGeom>
            <a:avLst/>
            <a:gdLst/>
            <a:ahLst/>
            <a:cxnLst/>
            <a:rect l="l" t="t" r="r" b="b"/>
            <a:pathLst>
              <a:path w="13004800" h="288925">
                <a:moveTo>
                  <a:pt x="0" y="288925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288925"/>
                </a:lnTo>
                <a:lnTo>
                  <a:pt x="0" y="288925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72400" y="1600136"/>
            <a:ext cx="5111115" cy="369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860" marR="5080" indent="121285" algn="r">
              <a:lnSpc>
                <a:spcPct val="100000"/>
              </a:lnSpc>
              <a:spcBef>
                <a:spcPts val="100"/>
              </a:spcBef>
            </a:pPr>
            <a:r>
              <a:rPr sz="3000" b="1" spc="-15" dirty="0">
                <a:latin typeface="Arial"/>
                <a:cs typeface="Arial"/>
              </a:rPr>
              <a:t>Piero </a:t>
            </a:r>
            <a:r>
              <a:rPr sz="3000" b="1" spc="-5" dirty="0">
                <a:latin typeface="Arial"/>
                <a:cs typeface="Arial"/>
              </a:rPr>
              <a:t>della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spc="5" dirty="0">
                <a:latin typeface="Arial"/>
                <a:cs typeface="Arial"/>
              </a:rPr>
              <a:t>Francesca</a:t>
            </a:r>
            <a:r>
              <a:rPr sz="3000" b="1" spc="-40" dirty="0">
                <a:latin typeface="Arial"/>
                <a:cs typeface="Arial"/>
              </a:rPr>
              <a:t> </a:t>
            </a:r>
            <a:r>
              <a:rPr sz="3000" spc="15" dirty="0">
                <a:latin typeface="Arial"/>
                <a:cs typeface="Arial"/>
              </a:rPr>
              <a:t>was  </a:t>
            </a:r>
            <a:r>
              <a:rPr sz="3000" spc="30" dirty="0">
                <a:latin typeface="Arial"/>
                <a:cs typeface="Arial"/>
              </a:rPr>
              <a:t>born </a:t>
            </a:r>
            <a:r>
              <a:rPr sz="3000" spc="-5" dirty="0">
                <a:latin typeface="Arial"/>
                <a:cs typeface="Arial"/>
              </a:rPr>
              <a:t>in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Sansepolcro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(around  </a:t>
            </a:r>
            <a:r>
              <a:rPr sz="3000" spc="-40" dirty="0">
                <a:latin typeface="Arial"/>
                <a:cs typeface="Arial"/>
              </a:rPr>
              <a:t>1410) </a:t>
            </a:r>
            <a:r>
              <a:rPr sz="3000" spc="5" dirty="0">
                <a:latin typeface="Arial"/>
                <a:cs typeface="Arial"/>
              </a:rPr>
              <a:t>and </a:t>
            </a:r>
            <a:r>
              <a:rPr sz="3000" spc="-20" dirty="0">
                <a:latin typeface="Arial"/>
                <a:cs typeface="Arial"/>
              </a:rPr>
              <a:t>he </a:t>
            </a:r>
            <a:r>
              <a:rPr sz="3000" spc="30" dirty="0">
                <a:latin typeface="Arial"/>
                <a:cs typeface="Arial"/>
              </a:rPr>
              <a:t>died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15" dirty="0">
                <a:latin typeface="Arial"/>
                <a:cs typeface="Arial"/>
              </a:rPr>
              <a:t>there</a:t>
            </a:r>
            <a:r>
              <a:rPr sz="3000" spc="-45" dirty="0">
                <a:latin typeface="Arial"/>
                <a:cs typeface="Arial"/>
              </a:rPr>
              <a:t> </a:t>
            </a:r>
            <a:r>
              <a:rPr sz="3000" spc="20" dirty="0">
                <a:latin typeface="Arial"/>
                <a:cs typeface="Arial"/>
              </a:rPr>
              <a:t>on  </a:t>
            </a:r>
            <a:r>
              <a:rPr sz="3000" spc="15" dirty="0">
                <a:latin typeface="Arial"/>
                <a:cs typeface="Arial"/>
              </a:rPr>
              <a:t>12nd </a:t>
            </a:r>
            <a:r>
              <a:rPr sz="3000" spc="30" dirty="0">
                <a:latin typeface="Arial"/>
                <a:cs typeface="Arial"/>
              </a:rPr>
              <a:t>October</a:t>
            </a:r>
            <a:r>
              <a:rPr sz="3000" spc="-9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1492.</a:t>
            </a:r>
            <a:endParaRPr sz="3000">
              <a:latin typeface="Arial"/>
              <a:cs typeface="Arial"/>
            </a:endParaRPr>
          </a:p>
          <a:p>
            <a:pPr marL="1341120" marR="17145" indent="-1329055" algn="r">
              <a:lnSpc>
                <a:spcPct val="100000"/>
              </a:lnSpc>
            </a:pPr>
            <a:r>
              <a:rPr sz="3000" spc="-15" dirty="0">
                <a:latin typeface="Arial"/>
                <a:cs typeface="Arial"/>
              </a:rPr>
              <a:t>In </a:t>
            </a:r>
            <a:r>
              <a:rPr sz="3000" spc="10" dirty="0">
                <a:latin typeface="Arial"/>
                <a:cs typeface="Arial"/>
              </a:rPr>
              <a:t>the Civic Museum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there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65" dirty="0">
                <a:latin typeface="Arial"/>
                <a:cs typeface="Arial"/>
              </a:rPr>
              <a:t>are  </a:t>
            </a:r>
            <a:r>
              <a:rPr sz="3000" dirty="0">
                <a:latin typeface="Arial"/>
                <a:cs typeface="Arial"/>
              </a:rPr>
              <a:t>4 </a:t>
            </a:r>
            <a:r>
              <a:rPr sz="3000" spc="25" dirty="0">
                <a:latin typeface="Arial"/>
                <a:cs typeface="Arial"/>
              </a:rPr>
              <a:t>works </a:t>
            </a:r>
            <a:r>
              <a:rPr sz="3000" spc="20" dirty="0">
                <a:latin typeface="Arial"/>
                <a:cs typeface="Arial"/>
              </a:rPr>
              <a:t>of </a:t>
            </a:r>
            <a:r>
              <a:rPr sz="3000" spc="5" dirty="0">
                <a:latin typeface="Arial"/>
                <a:cs typeface="Arial"/>
              </a:rPr>
              <a:t>the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spc="-45" dirty="0">
                <a:latin typeface="Arial"/>
                <a:cs typeface="Arial"/>
              </a:rPr>
              <a:t>Master,</a:t>
            </a:r>
            <a:endParaRPr sz="3000">
              <a:latin typeface="Arial"/>
              <a:cs typeface="Arial"/>
            </a:endParaRPr>
          </a:p>
          <a:p>
            <a:pPr marR="7620" algn="r">
              <a:lnSpc>
                <a:spcPct val="100000"/>
              </a:lnSpc>
            </a:pPr>
            <a:r>
              <a:rPr sz="3000" spc="10" dirty="0">
                <a:latin typeface="Arial"/>
                <a:cs typeface="Arial"/>
              </a:rPr>
              <a:t>the </a:t>
            </a:r>
            <a:r>
              <a:rPr sz="3000" spc="35" dirty="0">
                <a:latin typeface="Arial"/>
                <a:cs typeface="Arial"/>
              </a:rPr>
              <a:t>most </a:t>
            </a:r>
            <a:r>
              <a:rPr sz="3000" spc="10" dirty="0">
                <a:latin typeface="Arial"/>
                <a:cs typeface="Arial"/>
              </a:rPr>
              <a:t>famous </a:t>
            </a:r>
            <a:r>
              <a:rPr sz="3000" spc="20" dirty="0">
                <a:latin typeface="Arial"/>
                <a:cs typeface="Arial"/>
              </a:rPr>
              <a:t>of </a:t>
            </a:r>
            <a:r>
              <a:rPr sz="3000" spc="30" dirty="0">
                <a:latin typeface="Arial"/>
                <a:cs typeface="Arial"/>
              </a:rPr>
              <a:t>which</a:t>
            </a:r>
            <a:r>
              <a:rPr sz="3000" spc="-5" dirty="0">
                <a:latin typeface="Arial"/>
                <a:cs typeface="Arial"/>
              </a:rPr>
              <a:t> is</a:t>
            </a:r>
            <a:endParaRPr sz="3000">
              <a:latin typeface="Arial"/>
              <a:cs typeface="Arial"/>
            </a:endParaRPr>
          </a:p>
          <a:p>
            <a:pPr marR="8255" algn="r">
              <a:lnSpc>
                <a:spcPct val="100000"/>
              </a:lnSpc>
              <a:spcBef>
                <a:spcPts val="85"/>
              </a:spcBef>
            </a:pPr>
            <a:r>
              <a:rPr sz="3000" spc="5" dirty="0">
                <a:latin typeface="Arial"/>
                <a:cs typeface="Arial"/>
              </a:rPr>
              <a:t>the</a:t>
            </a:r>
            <a:r>
              <a:rPr sz="3000" spc="-114" dirty="0">
                <a:latin typeface="Arial"/>
                <a:cs typeface="Arial"/>
              </a:rPr>
              <a:t> </a:t>
            </a:r>
            <a:r>
              <a:rPr sz="3000" b="1" spc="-15" dirty="0">
                <a:latin typeface="Arial"/>
                <a:cs typeface="Arial"/>
              </a:rPr>
              <a:t>Resurrection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64300" y="165100"/>
            <a:ext cx="6413500" cy="9423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100" y="6527800"/>
            <a:ext cx="6146800" cy="3035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70400"/>
            <a:ext cx="13004800" cy="5283200"/>
          </a:xfrm>
          <a:custGeom>
            <a:avLst/>
            <a:gdLst/>
            <a:ahLst/>
            <a:cxnLst/>
            <a:rect l="l" t="t" r="r" b="b"/>
            <a:pathLst>
              <a:path w="13004800" h="5283200">
                <a:moveTo>
                  <a:pt x="0" y="5283199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5283199"/>
                </a:lnTo>
                <a:lnTo>
                  <a:pt x="0" y="5283199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4000" y="3340100"/>
            <a:ext cx="12496800" cy="5803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5600" y="1003300"/>
            <a:ext cx="222821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0" dirty="0">
                <a:latin typeface="Arial"/>
                <a:cs typeface="Arial"/>
              </a:rPr>
              <a:t>OUR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spc="-15" dirty="0">
                <a:latin typeface="Arial"/>
                <a:cs typeface="Arial"/>
              </a:rPr>
              <a:t>HISTORY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600" y="1548088"/>
            <a:ext cx="11577320" cy="12750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35"/>
              </a:spcBef>
            </a:pPr>
            <a:r>
              <a:rPr sz="2700" b="0" spc="-15" dirty="0">
                <a:latin typeface="Arial"/>
                <a:cs typeface="Arial"/>
              </a:rPr>
              <a:t>In </a:t>
            </a:r>
            <a:r>
              <a:rPr sz="2700" b="0" spc="-10" dirty="0">
                <a:latin typeface="Arial"/>
                <a:cs typeface="Arial"/>
              </a:rPr>
              <a:t>2003, </a:t>
            </a:r>
            <a:r>
              <a:rPr sz="2700" b="0" dirty="0">
                <a:latin typeface="Arial"/>
                <a:cs typeface="Arial"/>
              </a:rPr>
              <a:t>a </a:t>
            </a:r>
            <a:r>
              <a:rPr sz="2700" b="0" spc="15" dirty="0">
                <a:latin typeface="Arial"/>
                <a:cs typeface="Arial"/>
              </a:rPr>
              <a:t>group </a:t>
            </a:r>
            <a:r>
              <a:rPr sz="2700" b="0" spc="20" dirty="0">
                <a:latin typeface="Arial"/>
                <a:cs typeface="Arial"/>
              </a:rPr>
              <a:t>of </a:t>
            </a:r>
            <a:r>
              <a:rPr sz="2700" b="0" spc="-15" dirty="0">
                <a:latin typeface="Arial"/>
                <a:cs typeface="Arial"/>
              </a:rPr>
              <a:t>three </a:t>
            </a:r>
            <a:r>
              <a:rPr sz="2700" b="0" spc="10" dirty="0">
                <a:latin typeface="Arial"/>
                <a:cs typeface="Arial"/>
              </a:rPr>
              <a:t>twenty-seven-years </a:t>
            </a:r>
            <a:r>
              <a:rPr sz="2700" b="0" spc="25" dirty="0">
                <a:latin typeface="Arial"/>
                <a:cs typeface="Arial"/>
              </a:rPr>
              <a:t>old </a:t>
            </a:r>
            <a:r>
              <a:rPr sz="2700" b="0" dirty="0">
                <a:latin typeface="Arial"/>
                <a:cs typeface="Arial"/>
              </a:rPr>
              <a:t>guys </a:t>
            </a:r>
            <a:r>
              <a:rPr sz="2700" b="0" spc="5" dirty="0">
                <a:latin typeface="Arial"/>
                <a:cs typeface="Arial"/>
              </a:rPr>
              <a:t>was </a:t>
            </a:r>
            <a:r>
              <a:rPr sz="2700" b="0" spc="15" dirty="0">
                <a:latin typeface="Arial"/>
                <a:cs typeface="Arial"/>
              </a:rPr>
              <a:t>evicted from the  </a:t>
            </a:r>
            <a:r>
              <a:rPr sz="2700" b="0" spc="-5" dirty="0">
                <a:latin typeface="Arial"/>
                <a:cs typeface="Arial"/>
              </a:rPr>
              <a:t>theatre </a:t>
            </a:r>
            <a:r>
              <a:rPr sz="2700" b="0" spc="20" dirty="0">
                <a:latin typeface="Arial"/>
                <a:cs typeface="Arial"/>
              </a:rPr>
              <a:t>of </a:t>
            </a:r>
            <a:r>
              <a:rPr sz="2700" b="0" dirty="0">
                <a:latin typeface="Arial"/>
                <a:cs typeface="Arial"/>
              </a:rPr>
              <a:t>a </a:t>
            </a:r>
            <a:r>
              <a:rPr sz="2700" b="0" spc="-10" dirty="0">
                <a:latin typeface="Arial"/>
                <a:cs typeface="Arial"/>
              </a:rPr>
              <a:t>nearby </a:t>
            </a:r>
            <a:r>
              <a:rPr sz="2700" b="0" spc="45" dirty="0">
                <a:latin typeface="Arial"/>
                <a:cs typeface="Arial"/>
              </a:rPr>
              <a:t>town </a:t>
            </a:r>
            <a:r>
              <a:rPr sz="2700" b="0" spc="5" dirty="0">
                <a:latin typeface="Arial"/>
                <a:cs typeface="Arial"/>
              </a:rPr>
              <a:t>and </a:t>
            </a:r>
            <a:r>
              <a:rPr sz="2700" b="0" spc="25" dirty="0">
                <a:latin typeface="Arial"/>
                <a:cs typeface="Arial"/>
              </a:rPr>
              <a:t>founded </a:t>
            </a:r>
            <a:r>
              <a:rPr sz="2700" b="0" spc="-5" dirty="0">
                <a:latin typeface="Arial"/>
                <a:cs typeface="Arial"/>
              </a:rPr>
              <a:t>in </a:t>
            </a:r>
            <a:r>
              <a:rPr sz="2700" b="0" dirty="0">
                <a:latin typeface="Arial"/>
                <a:cs typeface="Arial"/>
              </a:rPr>
              <a:t>Sansepolcro a </a:t>
            </a:r>
            <a:r>
              <a:rPr sz="2700" b="0" spc="30" dirty="0">
                <a:latin typeface="Arial"/>
                <a:cs typeface="Arial"/>
              </a:rPr>
              <a:t>company </a:t>
            </a:r>
            <a:r>
              <a:rPr sz="2700" b="0" spc="15" dirty="0">
                <a:latin typeface="Arial"/>
                <a:cs typeface="Arial"/>
              </a:rPr>
              <a:t>called  </a:t>
            </a:r>
            <a:r>
              <a:rPr sz="2700" b="0" spc="-40" dirty="0">
                <a:latin typeface="Arial"/>
                <a:cs typeface="Arial"/>
              </a:rPr>
              <a:t>CapoTrave </a:t>
            </a:r>
            <a:r>
              <a:rPr sz="2700" b="0" spc="5" dirty="0">
                <a:latin typeface="Arial"/>
                <a:cs typeface="Arial"/>
              </a:rPr>
              <a:t>and </a:t>
            </a:r>
            <a:r>
              <a:rPr sz="2700" b="0" dirty="0">
                <a:latin typeface="Arial"/>
                <a:cs typeface="Arial"/>
              </a:rPr>
              <a:t>a festival </a:t>
            </a:r>
            <a:r>
              <a:rPr sz="2700" b="0" spc="10" dirty="0">
                <a:latin typeface="Arial"/>
                <a:cs typeface="Arial"/>
              </a:rPr>
              <a:t>called</a:t>
            </a:r>
            <a:r>
              <a:rPr sz="2700" b="0" spc="-110" dirty="0">
                <a:latin typeface="Arial"/>
                <a:cs typeface="Arial"/>
              </a:rPr>
              <a:t> </a:t>
            </a:r>
            <a:r>
              <a:rPr sz="2700" b="0" spc="35" dirty="0">
                <a:latin typeface="Arial"/>
                <a:cs typeface="Arial"/>
              </a:rPr>
              <a:t>Kilowatt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2445" y="5302211"/>
            <a:ext cx="11591290" cy="635"/>
          </a:xfrm>
          <a:custGeom>
            <a:avLst/>
            <a:gdLst/>
            <a:ahLst/>
            <a:cxnLst/>
            <a:rect l="l" t="t" r="r" b="b"/>
            <a:pathLst>
              <a:path w="11591290" h="635">
                <a:moveTo>
                  <a:pt x="0" y="0"/>
                </a:moveTo>
                <a:lnTo>
                  <a:pt x="11591091" y="58"/>
                </a:lnTo>
              </a:path>
            </a:pathLst>
          </a:custGeom>
          <a:ln w="12699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39455"/>
            <a:ext cx="13004800" cy="458470"/>
          </a:xfrm>
          <a:custGeom>
            <a:avLst/>
            <a:gdLst/>
            <a:ahLst/>
            <a:cxnLst/>
            <a:rect l="l" t="t" r="r" b="b"/>
            <a:pathLst>
              <a:path w="13004800" h="458470">
                <a:moveTo>
                  <a:pt x="0" y="458254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458254"/>
                </a:lnTo>
                <a:lnTo>
                  <a:pt x="0" y="458254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0" y="8699500"/>
            <a:ext cx="338328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u="heavy" spc="10" dirty="0" smtClean="0">
                <a:solidFill>
                  <a:srgbClr val="0000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</a:rPr>
              <a:t>ww</a:t>
            </a:r>
            <a:r>
              <a:rPr sz="2600" u="heavy" spc="10" dirty="0" smtClean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</a:rPr>
              <a:t>w.capotrave.</a:t>
            </a:r>
            <a:r>
              <a:rPr lang="it-IT" sz="2600" u="heavy" spc="10" dirty="0" err="1" smtClean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</a:rPr>
              <a:t>com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6878" y="1725866"/>
            <a:ext cx="4582160" cy="62042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0090" algn="r">
              <a:lnSpc>
                <a:spcPct val="100000"/>
              </a:lnSpc>
              <a:spcBef>
                <a:spcPts val="100"/>
              </a:spcBef>
            </a:pPr>
            <a:r>
              <a:rPr sz="2500" spc="10" dirty="0">
                <a:latin typeface="Arial"/>
                <a:cs typeface="Arial"/>
              </a:rPr>
              <a:t>Since then,</a:t>
            </a:r>
            <a:r>
              <a:rPr sz="2500" spc="-60" dirty="0">
                <a:latin typeface="Arial"/>
                <a:cs typeface="Arial"/>
              </a:rPr>
              <a:t> </a:t>
            </a:r>
            <a:r>
              <a:rPr sz="2500" spc="-30" dirty="0">
                <a:latin typeface="Arial"/>
                <a:cs typeface="Arial"/>
              </a:rPr>
              <a:t>CapoTrave</a:t>
            </a:r>
            <a:r>
              <a:rPr sz="2500" spc="-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has  </a:t>
            </a:r>
            <a:r>
              <a:rPr sz="2500" spc="40" dirty="0">
                <a:latin typeface="Arial"/>
                <a:cs typeface="Arial"/>
              </a:rPr>
              <a:t>produced </a:t>
            </a:r>
            <a:r>
              <a:rPr sz="2500" spc="-10" dirty="0">
                <a:latin typeface="Arial"/>
                <a:cs typeface="Arial"/>
              </a:rPr>
              <a:t>eleven</a:t>
            </a:r>
            <a:r>
              <a:rPr sz="2500" spc="-114" dirty="0">
                <a:latin typeface="Arial"/>
                <a:cs typeface="Arial"/>
              </a:rPr>
              <a:t> </a:t>
            </a:r>
            <a:r>
              <a:rPr sz="2500" spc="30" dirty="0">
                <a:latin typeface="Arial"/>
                <a:cs typeface="Arial"/>
              </a:rPr>
              <a:t>performances: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474980" marR="13335" indent="1268730" algn="r">
              <a:lnSpc>
                <a:spcPct val="100000"/>
              </a:lnSpc>
            </a:pPr>
            <a:r>
              <a:rPr sz="2500" spc="-10" dirty="0">
                <a:latin typeface="Arial"/>
                <a:cs typeface="Arial"/>
              </a:rPr>
              <a:t>Diario</a:t>
            </a:r>
            <a:r>
              <a:rPr sz="2500" spc="-95" dirty="0">
                <a:latin typeface="Arial"/>
                <a:cs typeface="Arial"/>
              </a:rPr>
              <a:t> </a:t>
            </a:r>
            <a:r>
              <a:rPr sz="2500" spc="25" dirty="0">
                <a:latin typeface="Arial"/>
                <a:cs typeface="Arial"/>
              </a:rPr>
              <a:t>intimo</a:t>
            </a:r>
            <a:r>
              <a:rPr sz="2500" spc="-55" dirty="0">
                <a:latin typeface="Arial"/>
                <a:cs typeface="Arial"/>
              </a:rPr>
              <a:t> (2003),  </a:t>
            </a:r>
            <a:r>
              <a:rPr sz="2500" spc="-5" dirty="0">
                <a:latin typeface="Arial"/>
                <a:cs typeface="Arial"/>
              </a:rPr>
              <a:t>Felicità. </a:t>
            </a:r>
            <a:r>
              <a:rPr sz="2500" dirty="0">
                <a:latin typeface="Arial"/>
                <a:cs typeface="Arial"/>
              </a:rPr>
              <a:t>Primo</a:t>
            </a:r>
            <a:r>
              <a:rPr sz="2500" spc="-45" dirty="0">
                <a:latin typeface="Arial"/>
                <a:cs typeface="Arial"/>
              </a:rPr>
              <a:t> </a:t>
            </a:r>
            <a:r>
              <a:rPr sz="2500" spc="25" dirty="0">
                <a:latin typeface="Arial"/>
                <a:cs typeface="Arial"/>
              </a:rPr>
              <a:t>studio</a:t>
            </a:r>
            <a:r>
              <a:rPr sz="2500" spc="15" dirty="0">
                <a:latin typeface="Arial"/>
                <a:cs typeface="Arial"/>
              </a:rPr>
              <a:t> </a:t>
            </a:r>
            <a:r>
              <a:rPr sz="2500" spc="-55" dirty="0">
                <a:latin typeface="Arial"/>
                <a:cs typeface="Arial"/>
              </a:rPr>
              <a:t>(2004),  </a:t>
            </a:r>
            <a:r>
              <a:rPr sz="2500" spc="-15" dirty="0">
                <a:latin typeface="Arial"/>
                <a:cs typeface="Arial"/>
              </a:rPr>
              <a:t>La </a:t>
            </a:r>
            <a:r>
              <a:rPr sz="2500" spc="-20" dirty="0">
                <a:latin typeface="Arial"/>
                <a:cs typeface="Arial"/>
              </a:rPr>
              <a:t>Festa </a:t>
            </a:r>
            <a:r>
              <a:rPr sz="2500" spc="-5" dirty="0">
                <a:latin typeface="Arial"/>
                <a:cs typeface="Arial"/>
              </a:rPr>
              <a:t>della</a:t>
            </a:r>
            <a:r>
              <a:rPr sz="2500" spc="-110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Regina</a:t>
            </a:r>
            <a:r>
              <a:rPr sz="2500" spc="-55" dirty="0">
                <a:latin typeface="Arial"/>
                <a:cs typeface="Arial"/>
              </a:rPr>
              <a:t> (2005),  </a:t>
            </a:r>
            <a:r>
              <a:rPr sz="2500" dirty="0">
                <a:latin typeface="Arial"/>
                <a:cs typeface="Arial"/>
              </a:rPr>
              <a:t>I Supermaschi</a:t>
            </a:r>
            <a:r>
              <a:rPr sz="2500" spc="-150" dirty="0">
                <a:latin typeface="Arial"/>
                <a:cs typeface="Arial"/>
              </a:rPr>
              <a:t> </a:t>
            </a:r>
            <a:r>
              <a:rPr sz="2500" spc="-55" dirty="0">
                <a:latin typeface="Arial"/>
                <a:cs typeface="Arial"/>
              </a:rPr>
              <a:t>(2007),</a:t>
            </a:r>
            <a:endParaRPr sz="2500" dirty="0">
              <a:latin typeface="Arial"/>
              <a:cs typeface="Arial"/>
            </a:endParaRPr>
          </a:p>
          <a:p>
            <a:pPr marL="1642110">
              <a:lnSpc>
                <a:spcPct val="100000"/>
              </a:lnSpc>
            </a:pPr>
            <a:r>
              <a:rPr sz="2500" dirty="0">
                <a:latin typeface="Arial"/>
                <a:cs typeface="Arial"/>
              </a:rPr>
              <a:t>Robinsonade</a:t>
            </a:r>
            <a:r>
              <a:rPr sz="2500" spc="-110" dirty="0">
                <a:latin typeface="Arial"/>
                <a:cs typeface="Arial"/>
              </a:rPr>
              <a:t> </a:t>
            </a:r>
            <a:r>
              <a:rPr sz="2500" spc="-55" dirty="0">
                <a:latin typeface="Arial"/>
                <a:cs typeface="Arial"/>
              </a:rPr>
              <a:t>(2008),</a:t>
            </a:r>
            <a:endParaRPr sz="2500" dirty="0">
              <a:latin typeface="Arial"/>
              <a:cs typeface="Arial"/>
            </a:endParaRPr>
          </a:p>
          <a:p>
            <a:pPr marL="2829560">
              <a:lnSpc>
                <a:spcPct val="100000"/>
              </a:lnSpc>
            </a:pPr>
            <a:r>
              <a:rPr sz="2500" spc="-45" dirty="0">
                <a:latin typeface="Arial"/>
                <a:cs typeface="Arial"/>
              </a:rPr>
              <a:t>Virus</a:t>
            </a:r>
            <a:r>
              <a:rPr sz="2500" spc="-215" dirty="0">
                <a:latin typeface="Arial"/>
                <a:cs typeface="Arial"/>
              </a:rPr>
              <a:t> </a:t>
            </a:r>
            <a:r>
              <a:rPr sz="2500" spc="-55" dirty="0">
                <a:latin typeface="Arial"/>
                <a:cs typeface="Arial"/>
              </a:rPr>
              <a:t>(2010),</a:t>
            </a:r>
            <a:endParaRPr sz="2500" dirty="0">
              <a:latin typeface="Arial"/>
              <a:cs typeface="Arial"/>
            </a:endParaRPr>
          </a:p>
          <a:p>
            <a:pPr marL="2083435">
              <a:lnSpc>
                <a:spcPct val="100000"/>
              </a:lnSpc>
            </a:pPr>
            <a:r>
              <a:rPr sz="2500" spc="-20" dirty="0">
                <a:latin typeface="Arial"/>
                <a:cs typeface="Arial"/>
              </a:rPr>
              <a:t>Nel </a:t>
            </a:r>
            <a:r>
              <a:rPr sz="2500" spc="40" dirty="0">
                <a:latin typeface="Arial"/>
                <a:cs typeface="Arial"/>
              </a:rPr>
              <a:t>bosco</a:t>
            </a:r>
            <a:r>
              <a:rPr sz="2500" spc="-100" dirty="0">
                <a:latin typeface="Arial"/>
                <a:cs typeface="Arial"/>
              </a:rPr>
              <a:t> </a:t>
            </a:r>
            <a:r>
              <a:rPr sz="2500" spc="-55" dirty="0">
                <a:latin typeface="Arial"/>
                <a:cs typeface="Arial"/>
              </a:rPr>
              <a:t>(2012),</a:t>
            </a:r>
            <a:endParaRPr sz="2500" dirty="0">
              <a:latin typeface="Arial"/>
              <a:cs typeface="Arial"/>
            </a:endParaRPr>
          </a:p>
          <a:p>
            <a:pPr marL="1263015" marR="7620" indent="736600" algn="just">
              <a:lnSpc>
                <a:spcPct val="100000"/>
              </a:lnSpc>
            </a:pPr>
            <a:r>
              <a:rPr sz="2500" spc="10" dirty="0">
                <a:latin typeface="Arial"/>
                <a:cs typeface="Arial"/>
              </a:rPr>
              <a:t>Misterman </a:t>
            </a:r>
            <a:r>
              <a:rPr sz="2500" spc="-55" dirty="0">
                <a:latin typeface="Arial"/>
                <a:cs typeface="Arial"/>
              </a:rPr>
              <a:t>(2012),  </a:t>
            </a:r>
            <a:r>
              <a:rPr sz="2500" spc="-20" dirty="0">
                <a:latin typeface="Arial"/>
                <a:cs typeface="Arial"/>
              </a:rPr>
              <a:t>Piero </a:t>
            </a:r>
            <a:r>
              <a:rPr sz="2500" spc="-10" dirty="0">
                <a:latin typeface="Arial"/>
                <a:cs typeface="Arial"/>
              </a:rPr>
              <a:t>della </a:t>
            </a:r>
            <a:r>
              <a:rPr sz="2500" spc="-5" dirty="0">
                <a:latin typeface="Arial"/>
                <a:cs typeface="Arial"/>
              </a:rPr>
              <a:t>Francesca.  </a:t>
            </a:r>
            <a:r>
              <a:rPr sz="2500" spc="-15" dirty="0">
                <a:latin typeface="Arial"/>
                <a:cs typeface="Arial"/>
              </a:rPr>
              <a:t>Il </a:t>
            </a:r>
            <a:r>
              <a:rPr sz="2500" spc="30" dirty="0">
                <a:latin typeface="Arial"/>
                <a:cs typeface="Arial"/>
              </a:rPr>
              <a:t>punto </a:t>
            </a:r>
            <a:r>
              <a:rPr sz="2500" dirty="0">
                <a:latin typeface="Arial"/>
                <a:cs typeface="Arial"/>
              </a:rPr>
              <a:t>e </a:t>
            </a:r>
            <a:r>
              <a:rPr sz="2500" spc="-15" dirty="0">
                <a:latin typeface="Arial"/>
                <a:cs typeface="Arial"/>
              </a:rPr>
              <a:t>la </a:t>
            </a:r>
            <a:r>
              <a:rPr sz="2500" spc="5" dirty="0">
                <a:latin typeface="Arial"/>
                <a:cs typeface="Arial"/>
              </a:rPr>
              <a:t>luce</a:t>
            </a:r>
            <a:r>
              <a:rPr sz="2500" spc="-195" dirty="0">
                <a:latin typeface="Arial"/>
                <a:cs typeface="Arial"/>
              </a:rPr>
              <a:t> </a:t>
            </a:r>
            <a:r>
              <a:rPr sz="2500" spc="-65" dirty="0">
                <a:latin typeface="Arial"/>
                <a:cs typeface="Arial"/>
              </a:rPr>
              <a:t>(2015)</a:t>
            </a:r>
            <a:endParaRPr sz="2500" dirty="0">
              <a:latin typeface="Arial"/>
              <a:cs typeface="Arial"/>
            </a:endParaRPr>
          </a:p>
          <a:p>
            <a:pPr marL="1090930" marR="19685" indent="1363345" algn="r">
              <a:lnSpc>
                <a:spcPct val="100000"/>
              </a:lnSpc>
            </a:pPr>
            <a:r>
              <a:rPr sz="2500" dirty="0">
                <a:latin typeface="Arial"/>
                <a:cs typeface="Arial"/>
              </a:rPr>
              <a:t>Lourdes</a:t>
            </a:r>
            <a:r>
              <a:rPr sz="2500" spc="-145" dirty="0">
                <a:latin typeface="Arial"/>
                <a:cs typeface="Arial"/>
              </a:rPr>
              <a:t> </a:t>
            </a:r>
            <a:r>
              <a:rPr sz="2500" spc="-65" dirty="0">
                <a:latin typeface="Arial"/>
                <a:cs typeface="Arial"/>
              </a:rPr>
              <a:t>(2015)  </a:t>
            </a:r>
            <a:r>
              <a:rPr sz="2500" spc="-15" dirty="0">
                <a:latin typeface="Arial"/>
                <a:cs typeface="Arial"/>
              </a:rPr>
              <a:t>La </a:t>
            </a:r>
            <a:r>
              <a:rPr sz="2500" spc="20" dirty="0">
                <a:latin typeface="Arial"/>
                <a:cs typeface="Arial"/>
              </a:rPr>
              <a:t>Lotta </a:t>
            </a:r>
            <a:r>
              <a:rPr sz="2500" spc="-15" dirty="0">
                <a:latin typeface="Arial"/>
                <a:cs typeface="Arial"/>
              </a:rPr>
              <a:t>al </a:t>
            </a:r>
            <a:r>
              <a:rPr lang="it-IT" sz="2500" spc="-15" dirty="0">
                <a:latin typeface="Arial"/>
                <a:cs typeface="Arial"/>
              </a:rPr>
              <a:t>T</a:t>
            </a:r>
            <a:r>
              <a:rPr sz="2500" spc="-15" dirty="0" err="1" smtClean="0">
                <a:latin typeface="Arial"/>
                <a:cs typeface="Arial"/>
              </a:rPr>
              <a:t>errore</a:t>
            </a:r>
            <a:r>
              <a:rPr sz="2500" spc="-130" dirty="0" smtClean="0">
                <a:latin typeface="Arial"/>
                <a:cs typeface="Arial"/>
              </a:rPr>
              <a:t> </a:t>
            </a:r>
            <a:r>
              <a:rPr sz="2500" spc="-65" dirty="0">
                <a:latin typeface="Arial"/>
                <a:cs typeface="Arial"/>
              </a:rPr>
              <a:t>(2017)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8" name="object 11"/>
          <p:cNvSpPr/>
          <p:nvPr/>
        </p:nvSpPr>
        <p:spPr>
          <a:xfrm>
            <a:off x="9220200" y="304800"/>
            <a:ext cx="3454400" cy="400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Immagine 18" descr="NEL BOSCO 3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/>
          <a:stretch/>
        </p:blipFill>
        <p:spPr>
          <a:xfrm>
            <a:off x="5592232" y="4625944"/>
            <a:ext cx="3310467" cy="3844955"/>
          </a:xfrm>
          <a:prstGeom prst="rect">
            <a:avLst/>
          </a:prstGeom>
        </p:spPr>
      </p:pic>
      <p:pic>
        <p:nvPicPr>
          <p:cNvPr id="20" name="Immagine 19" descr="Foto 3 LA LOTTA AL TERRORE - Luca Del Pia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r="26496"/>
          <a:stretch/>
        </p:blipFill>
        <p:spPr>
          <a:xfrm>
            <a:off x="5553529" y="4625944"/>
            <a:ext cx="3429000" cy="3887701"/>
          </a:xfrm>
          <a:prstGeom prst="rect">
            <a:avLst/>
          </a:prstGeom>
        </p:spPr>
      </p:pic>
      <p:pic>
        <p:nvPicPr>
          <p:cNvPr id="21" name="Immagine 20" descr="VIRUS - CapoTrave - ph. Paolo Lafratta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2" b="6997"/>
          <a:stretch/>
        </p:blipFill>
        <p:spPr>
          <a:xfrm>
            <a:off x="5588000" y="294791"/>
            <a:ext cx="3276600" cy="399468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806" y="4581513"/>
            <a:ext cx="3359187" cy="39321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200" y="287688"/>
            <a:ext cx="3420152" cy="40176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8727" y="398525"/>
            <a:ext cx="10436225" cy="3939540"/>
          </a:xfrm>
          <a:custGeom>
            <a:avLst/>
            <a:gdLst/>
            <a:ahLst/>
            <a:cxnLst/>
            <a:rect l="l" t="t" r="r" b="b"/>
            <a:pathLst>
              <a:path w="10436225" h="3939540">
                <a:moveTo>
                  <a:pt x="0" y="0"/>
                </a:moveTo>
                <a:lnTo>
                  <a:pt x="10436072" y="0"/>
                </a:lnTo>
                <a:lnTo>
                  <a:pt x="10436072" y="3939057"/>
                </a:lnTo>
                <a:lnTo>
                  <a:pt x="0" y="3939057"/>
                </a:lnTo>
                <a:lnTo>
                  <a:pt x="0" y="0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19400" y="861466"/>
            <a:ext cx="4885690" cy="952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800"/>
              </a:lnSpc>
            </a:pPr>
            <a:r>
              <a:rPr sz="3000" dirty="0">
                <a:solidFill>
                  <a:srgbClr val="FFFFFF"/>
                </a:solidFill>
              </a:rPr>
              <a:t>4 </a:t>
            </a:r>
            <a:r>
              <a:rPr sz="3000" spc="5" dirty="0">
                <a:solidFill>
                  <a:srgbClr val="FFFFFF"/>
                </a:solidFill>
              </a:rPr>
              <a:t>Kilowatt </a:t>
            </a:r>
            <a:r>
              <a:rPr sz="3000" spc="-25" dirty="0">
                <a:solidFill>
                  <a:srgbClr val="FFFFFF"/>
                </a:solidFill>
              </a:rPr>
              <a:t>Festival </a:t>
            </a:r>
            <a:r>
              <a:rPr sz="3000" spc="-20" dirty="0">
                <a:solidFill>
                  <a:srgbClr val="FFFFFF"/>
                </a:solidFill>
              </a:rPr>
              <a:t>editions  </a:t>
            </a:r>
            <a:r>
              <a:rPr sz="3000" spc="-25" dirty="0">
                <a:solidFill>
                  <a:srgbClr val="FFFFFF"/>
                </a:solidFill>
              </a:rPr>
              <a:t>(2003, </a:t>
            </a:r>
            <a:r>
              <a:rPr sz="3000" spc="-10" dirty="0">
                <a:solidFill>
                  <a:srgbClr val="FFFFFF"/>
                </a:solidFill>
              </a:rPr>
              <a:t>2004, </a:t>
            </a:r>
            <a:r>
              <a:rPr sz="3000" spc="-5" dirty="0">
                <a:solidFill>
                  <a:srgbClr val="FFFFFF"/>
                </a:solidFill>
              </a:rPr>
              <a:t>2005,</a:t>
            </a:r>
            <a:r>
              <a:rPr sz="3000" spc="-60" dirty="0">
                <a:solidFill>
                  <a:srgbClr val="FFFFFF"/>
                </a:solidFill>
              </a:rPr>
              <a:t> </a:t>
            </a:r>
            <a:r>
              <a:rPr sz="3000" spc="-20" dirty="0">
                <a:solidFill>
                  <a:srgbClr val="FFFFFF"/>
                </a:solidFill>
              </a:rPr>
              <a:t>2006),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2819400" y="1955800"/>
            <a:ext cx="5975985" cy="157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40" dirty="0">
                <a:solidFill>
                  <a:srgbClr val="FFFFFF"/>
                </a:solidFill>
                <a:latin typeface="Arial"/>
                <a:cs typeface="Arial"/>
              </a:rPr>
              <a:t>very </a:t>
            </a:r>
            <a:r>
              <a:rPr sz="3000" b="1" spc="30" dirty="0">
                <a:solidFill>
                  <a:srgbClr val="FFFFFF"/>
                </a:solidFill>
                <a:latin typeface="Arial"/>
                <a:cs typeface="Arial"/>
              </a:rPr>
              <a:t>few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economies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45" dirty="0">
                <a:solidFill>
                  <a:srgbClr val="FFFFFF"/>
                </a:solidFill>
                <a:latin typeface="Arial"/>
                <a:cs typeface="Arial"/>
              </a:rPr>
              <a:t>(less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10,000 </a:t>
            </a: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euros 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3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Arial"/>
                <a:cs typeface="Arial"/>
              </a:rPr>
              <a:t>year),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500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audience</a:t>
            </a:r>
            <a:r>
              <a:rPr sz="3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viewers.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181" y="6247256"/>
            <a:ext cx="4895850" cy="2398395"/>
          </a:xfrm>
          <a:prstGeom prst="rect">
            <a:avLst/>
          </a:prstGeom>
        </p:spPr>
        <p:txBody>
          <a:bodyPr vert="horz" wrap="square" lIns="0" tIns="175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z="2500" spc="-10" dirty="0">
                <a:latin typeface="Arial"/>
                <a:cs typeface="Arial"/>
              </a:rPr>
              <a:t>In </a:t>
            </a:r>
            <a:r>
              <a:rPr sz="2500" spc="5" dirty="0">
                <a:latin typeface="Arial"/>
                <a:cs typeface="Arial"/>
              </a:rPr>
              <a:t>2006, </a:t>
            </a:r>
            <a:r>
              <a:rPr sz="2500" spc="15" dirty="0">
                <a:latin typeface="Arial"/>
                <a:cs typeface="Arial"/>
              </a:rPr>
              <a:t>we </a:t>
            </a:r>
            <a:r>
              <a:rPr sz="2500" spc="25" dirty="0">
                <a:latin typeface="Arial"/>
                <a:cs typeface="Arial"/>
              </a:rPr>
              <a:t>developed </a:t>
            </a:r>
            <a:r>
              <a:rPr sz="2500" spc="15" dirty="0">
                <a:latin typeface="Arial"/>
                <a:cs typeface="Arial"/>
              </a:rPr>
              <a:t>the</a:t>
            </a:r>
            <a:r>
              <a:rPr sz="2500" spc="-15" dirty="0">
                <a:latin typeface="Arial"/>
                <a:cs typeface="Arial"/>
              </a:rPr>
              <a:t> </a:t>
            </a:r>
            <a:r>
              <a:rPr sz="2500" spc="45" dirty="0">
                <a:latin typeface="Arial"/>
                <a:cs typeface="Arial"/>
              </a:rPr>
              <a:t>project</a:t>
            </a:r>
            <a:endParaRPr sz="2500">
              <a:latin typeface="Arial"/>
              <a:cs typeface="Arial"/>
            </a:endParaRPr>
          </a:p>
          <a:p>
            <a:pPr marL="45720" indent="1969770">
              <a:lnSpc>
                <a:spcPct val="100000"/>
              </a:lnSpc>
              <a:spcBef>
                <a:spcPts val="1285"/>
              </a:spcBef>
            </a:pPr>
            <a:r>
              <a:rPr sz="2500" b="1" spc="-35" dirty="0">
                <a:latin typeface="Arial"/>
                <a:cs typeface="Arial"/>
              </a:rPr>
              <a:t>Visionary</a:t>
            </a:r>
            <a:r>
              <a:rPr sz="2500" b="1" spc="-190" dirty="0">
                <a:latin typeface="Arial"/>
                <a:cs typeface="Arial"/>
              </a:rPr>
              <a:t> </a:t>
            </a:r>
            <a:r>
              <a:rPr sz="2500" b="1" spc="15" dirty="0">
                <a:latin typeface="Arial"/>
                <a:cs typeface="Arial"/>
              </a:rPr>
              <a:t>selection</a:t>
            </a:r>
            <a:endParaRPr sz="2500">
              <a:latin typeface="Arial"/>
              <a:cs typeface="Arial"/>
            </a:endParaRPr>
          </a:p>
          <a:p>
            <a:pPr marL="36195" marR="12065" indent="9525" algn="r">
              <a:lnSpc>
                <a:spcPct val="100000"/>
              </a:lnSpc>
              <a:spcBef>
                <a:spcPts val="1125"/>
              </a:spcBef>
            </a:pPr>
            <a:r>
              <a:rPr sz="2500" spc="15" dirty="0">
                <a:latin typeface="Arial"/>
                <a:cs typeface="Arial"/>
              </a:rPr>
              <a:t>we asked </a:t>
            </a:r>
            <a:r>
              <a:rPr sz="2500" spc="20" dirty="0">
                <a:latin typeface="Arial"/>
                <a:cs typeface="Arial"/>
              </a:rPr>
              <a:t>the </a:t>
            </a:r>
            <a:r>
              <a:rPr sz="2500" spc="40" dirty="0">
                <a:latin typeface="Arial"/>
                <a:cs typeface="Arial"/>
              </a:rPr>
              <a:t>spectators</a:t>
            </a:r>
            <a:r>
              <a:rPr sz="2500" spc="20" dirty="0">
                <a:latin typeface="Arial"/>
                <a:cs typeface="Arial"/>
              </a:rPr>
              <a:t> </a:t>
            </a:r>
            <a:r>
              <a:rPr sz="2500" spc="35" dirty="0">
                <a:latin typeface="Arial"/>
                <a:cs typeface="Arial"/>
              </a:rPr>
              <a:t>to</a:t>
            </a:r>
            <a:r>
              <a:rPr sz="2500" spc="65" dirty="0">
                <a:latin typeface="Arial"/>
                <a:cs typeface="Arial"/>
              </a:rPr>
              <a:t> </a:t>
            </a:r>
            <a:r>
              <a:rPr sz="2500" spc="25" dirty="0">
                <a:latin typeface="Arial"/>
                <a:cs typeface="Arial"/>
              </a:rPr>
              <a:t>select  </a:t>
            </a:r>
            <a:r>
              <a:rPr sz="2500" spc="10" dirty="0">
                <a:latin typeface="Arial"/>
                <a:cs typeface="Arial"/>
              </a:rPr>
              <a:t>themselves </a:t>
            </a:r>
            <a:r>
              <a:rPr sz="2500" dirty="0">
                <a:latin typeface="Arial"/>
                <a:cs typeface="Arial"/>
              </a:rPr>
              <a:t>a </a:t>
            </a:r>
            <a:r>
              <a:rPr sz="2500" spc="30" dirty="0">
                <a:latin typeface="Arial"/>
                <a:cs typeface="Arial"/>
              </a:rPr>
              <a:t>part </a:t>
            </a:r>
            <a:r>
              <a:rPr sz="2500" spc="25" dirty="0">
                <a:latin typeface="Arial"/>
                <a:cs typeface="Arial"/>
              </a:rPr>
              <a:t>of </a:t>
            </a:r>
            <a:r>
              <a:rPr sz="2500" spc="15" dirty="0">
                <a:latin typeface="Arial"/>
                <a:cs typeface="Arial"/>
              </a:rPr>
              <a:t>the</a:t>
            </a:r>
            <a:r>
              <a:rPr sz="2500" spc="-20" dirty="0">
                <a:latin typeface="Arial"/>
                <a:cs typeface="Arial"/>
              </a:rPr>
              <a:t> </a:t>
            </a:r>
            <a:r>
              <a:rPr sz="2500" spc="35" dirty="0">
                <a:latin typeface="Arial"/>
                <a:cs typeface="Arial"/>
              </a:rPr>
              <a:t>shows</a:t>
            </a:r>
            <a:r>
              <a:rPr sz="2500" spc="30" dirty="0">
                <a:latin typeface="Arial"/>
                <a:cs typeface="Arial"/>
              </a:rPr>
              <a:t> </a:t>
            </a:r>
            <a:r>
              <a:rPr sz="2500" spc="80" dirty="0">
                <a:latin typeface="Arial"/>
                <a:cs typeface="Arial"/>
              </a:rPr>
              <a:t>to  </a:t>
            </a:r>
            <a:r>
              <a:rPr sz="2500" spc="15" dirty="0">
                <a:latin typeface="Arial"/>
                <a:cs typeface="Arial"/>
              </a:rPr>
              <a:t>be presented at the</a:t>
            </a:r>
            <a:r>
              <a:rPr sz="2500" spc="-20" dirty="0">
                <a:latin typeface="Arial"/>
                <a:cs typeface="Arial"/>
              </a:rPr>
              <a:t> </a:t>
            </a:r>
            <a:r>
              <a:rPr sz="2500" spc="10" dirty="0">
                <a:latin typeface="Arial"/>
                <a:cs typeface="Arial"/>
              </a:rPr>
              <a:t>festival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8800" y="4889500"/>
            <a:ext cx="6832600" cy="473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5382260"/>
          </a:xfrm>
          <a:custGeom>
            <a:avLst/>
            <a:gdLst/>
            <a:ahLst/>
            <a:cxnLst/>
            <a:rect l="l" t="t" r="r" b="b"/>
            <a:pathLst>
              <a:path w="13004800" h="5382260">
                <a:moveTo>
                  <a:pt x="0" y="5382158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5382158"/>
                </a:lnTo>
                <a:lnTo>
                  <a:pt x="0" y="5382158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9400" y="6235487"/>
            <a:ext cx="11838940" cy="323342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850" b="1" spc="15" dirty="0">
                <a:latin typeface="Arial"/>
                <a:cs typeface="Arial"/>
              </a:rPr>
              <a:t>the</a:t>
            </a:r>
            <a:r>
              <a:rPr sz="2850" b="1" spc="-60" dirty="0">
                <a:latin typeface="Arial"/>
                <a:cs typeface="Arial"/>
              </a:rPr>
              <a:t> </a:t>
            </a:r>
            <a:r>
              <a:rPr sz="2850" b="1" spc="10" dirty="0">
                <a:latin typeface="Arial"/>
                <a:cs typeface="Arial"/>
              </a:rPr>
              <a:t>VISIONARI</a:t>
            </a:r>
            <a:endParaRPr sz="2850" dirty="0">
              <a:latin typeface="Arial"/>
              <a:cs typeface="Arial"/>
            </a:endParaRPr>
          </a:p>
          <a:p>
            <a:pPr marL="276860" indent="-264160">
              <a:lnSpc>
                <a:spcPct val="100000"/>
              </a:lnSpc>
              <a:spcBef>
                <a:spcPts val="450"/>
              </a:spcBef>
              <a:buChar char="-"/>
              <a:tabLst>
                <a:tab pos="277495" algn="l"/>
              </a:tabLst>
            </a:pPr>
            <a:r>
              <a:rPr sz="2850" dirty="0">
                <a:latin typeface="Arial"/>
                <a:cs typeface="Arial"/>
              </a:rPr>
              <a:t>Citizens </a:t>
            </a:r>
            <a:r>
              <a:rPr sz="2850" spc="25" dirty="0">
                <a:latin typeface="Arial"/>
                <a:cs typeface="Arial"/>
              </a:rPr>
              <a:t>of </a:t>
            </a:r>
            <a:r>
              <a:rPr sz="2850" spc="15" dirty="0">
                <a:latin typeface="Arial"/>
                <a:cs typeface="Arial"/>
              </a:rPr>
              <a:t>Sansepolcro and </a:t>
            </a:r>
            <a:r>
              <a:rPr sz="2850" spc="20" dirty="0">
                <a:latin typeface="Arial"/>
                <a:cs typeface="Arial"/>
              </a:rPr>
              <a:t>the surrounding</a:t>
            </a:r>
            <a:r>
              <a:rPr sz="2850" spc="-10" dirty="0">
                <a:latin typeface="Arial"/>
                <a:cs typeface="Arial"/>
              </a:rPr>
              <a:t> </a:t>
            </a:r>
            <a:r>
              <a:rPr sz="2850" spc="-45" dirty="0">
                <a:latin typeface="Arial"/>
                <a:cs typeface="Arial"/>
              </a:rPr>
              <a:t>area</a:t>
            </a:r>
            <a:endParaRPr sz="2850" dirty="0">
              <a:latin typeface="Arial"/>
              <a:cs typeface="Arial"/>
            </a:endParaRPr>
          </a:p>
          <a:p>
            <a:pPr marL="256540" indent="-243840">
              <a:lnSpc>
                <a:spcPts val="3410"/>
              </a:lnSpc>
              <a:spcBef>
                <a:spcPts val="20"/>
              </a:spcBef>
              <a:buChar char="-"/>
              <a:tabLst>
                <a:tab pos="256540" algn="l"/>
              </a:tabLst>
            </a:pPr>
            <a:r>
              <a:rPr sz="2850" spc="15" dirty="0">
                <a:latin typeface="Arial"/>
                <a:cs typeface="Arial"/>
              </a:rPr>
              <a:t>volunteers</a:t>
            </a:r>
            <a:endParaRPr sz="2850" dirty="0">
              <a:latin typeface="Arial"/>
              <a:cs typeface="Arial"/>
            </a:endParaRPr>
          </a:p>
          <a:p>
            <a:pPr marL="256540" indent="-243840">
              <a:lnSpc>
                <a:spcPts val="3395"/>
              </a:lnSpc>
              <a:buChar char="-"/>
              <a:tabLst>
                <a:tab pos="256540" algn="l"/>
              </a:tabLst>
            </a:pPr>
            <a:r>
              <a:rPr sz="2850" spc="40" dirty="0">
                <a:latin typeface="Arial"/>
                <a:cs typeface="Arial"/>
              </a:rPr>
              <a:t>not </a:t>
            </a:r>
            <a:r>
              <a:rPr sz="2850" dirty="0">
                <a:latin typeface="Arial"/>
                <a:cs typeface="Arial"/>
              </a:rPr>
              <a:t>theatre</a:t>
            </a:r>
            <a:r>
              <a:rPr sz="2850" spc="-30" dirty="0">
                <a:latin typeface="Arial"/>
                <a:cs typeface="Arial"/>
              </a:rPr>
              <a:t> </a:t>
            </a:r>
            <a:r>
              <a:rPr sz="2850" spc="20" dirty="0">
                <a:latin typeface="Arial"/>
                <a:cs typeface="Arial"/>
              </a:rPr>
              <a:t>professionals</a:t>
            </a:r>
            <a:endParaRPr sz="2850" dirty="0">
              <a:latin typeface="Arial"/>
              <a:cs typeface="Arial"/>
            </a:endParaRPr>
          </a:p>
          <a:p>
            <a:pPr marL="256540" indent="-243840">
              <a:lnSpc>
                <a:spcPts val="3404"/>
              </a:lnSpc>
              <a:buChar char="-"/>
              <a:tabLst>
                <a:tab pos="256540" algn="l"/>
              </a:tabLst>
            </a:pPr>
            <a:r>
              <a:rPr sz="2850" spc="15" dirty="0">
                <a:latin typeface="Arial"/>
                <a:cs typeface="Arial"/>
              </a:rPr>
              <a:t>theater and </a:t>
            </a:r>
            <a:r>
              <a:rPr sz="2850" spc="20" dirty="0">
                <a:latin typeface="Arial"/>
                <a:cs typeface="Arial"/>
              </a:rPr>
              <a:t>dance</a:t>
            </a:r>
            <a:r>
              <a:rPr sz="2850" spc="10" dirty="0">
                <a:latin typeface="Arial"/>
                <a:cs typeface="Arial"/>
              </a:rPr>
              <a:t> </a:t>
            </a:r>
            <a:r>
              <a:rPr sz="2850" spc="20" dirty="0">
                <a:latin typeface="Arial"/>
                <a:cs typeface="Arial"/>
              </a:rPr>
              <a:t>enthusiasts</a:t>
            </a:r>
            <a:endParaRPr sz="2850" dirty="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59"/>
              </a:spcBef>
            </a:pPr>
            <a:r>
              <a:rPr lang="it-IT" sz="2800" spc="-5" dirty="0" smtClean="0">
                <a:latin typeface="Arial"/>
                <a:cs typeface="Arial"/>
              </a:rPr>
              <a:t>- </a:t>
            </a:r>
            <a:r>
              <a:rPr sz="2800" spc="-5" dirty="0" smtClean="0">
                <a:latin typeface="Arial"/>
                <a:cs typeface="Arial"/>
              </a:rPr>
              <a:t>150 </a:t>
            </a:r>
            <a:r>
              <a:rPr sz="2800" spc="5" dirty="0">
                <a:latin typeface="Arial"/>
                <a:cs typeface="Arial"/>
              </a:rPr>
              <a:t>citizens </a:t>
            </a:r>
            <a:r>
              <a:rPr sz="2800" spc="20" dirty="0">
                <a:latin typeface="Arial"/>
                <a:cs typeface="Arial"/>
              </a:rPr>
              <a:t>of </a:t>
            </a:r>
            <a:r>
              <a:rPr sz="2800" dirty="0">
                <a:latin typeface="Arial"/>
                <a:cs typeface="Arial"/>
              </a:rPr>
              <a:t>Sansepolcro </a:t>
            </a:r>
            <a:r>
              <a:rPr sz="2800" spc="5" dirty="0">
                <a:latin typeface="Arial"/>
                <a:cs typeface="Arial"/>
              </a:rPr>
              <a:t>and </a:t>
            </a:r>
            <a:r>
              <a:rPr sz="2800" spc="15" dirty="0">
                <a:latin typeface="Arial"/>
                <a:cs typeface="Arial"/>
              </a:rPr>
              <a:t>its </a:t>
            </a:r>
            <a:r>
              <a:rPr sz="2800" spc="5" dirty="0">
                <a:latin typeface="Arial"/>
                <a:cs typeface="Arial"/>
              </a:rPr>
              <a:t>surroundings </a:t>
            </a:r>
            <a:r>
              <a:rPr sz="2800" spc="-30" dirty="0">
                <a:latin typeface="Arial"/>
                <a:cs typeface="Arial"/>
              </a:rPr>
              <a:t>have </a:t>
            </a:r>
            <a:r>
              <a:rPr sz="2800" spc="-10" dirty="0">
                <a:latin typeface="Arial"/>
                <a:cs typeface="Arial"/>
              </a:rPr>
              <a:t>been </a:t>
            </a:r>
            <a:r>
              <a:rPr sz="2800" spc="-35" dirty="0">
                <a:latin typeface="Arial"/>
                <a:cs typeface="Arial"/>
              </a:rPr>
              <a:t>Visionari </a:t>
            </a:r>
            <a:r>
              <a:rPr sz="2800" spc="15" dirty="0">
                <a:latin typeface="Arial"/>
                <a:cs typeface="Arial"/>
              </a:rPr>
              <a:t>for </a:t>
            </a:r>
            <a:r>
              <a:rPr sz="2800" spc="20" dirty="0">
                <a:latin typeface="Arial"/>
                <a:cs typeface="Arial"/>
              </a:rPr>
              <a:t>at </a:t>
            </a:r>
            <a:r>
              <a:rPr sz="2800" spc="-10" dirty="0" smtClean="0">
                <a:latin typeface="Arial"/>
                <a:cs typeface="Arial"/>
              </a:rPr>
              <a:t>least </a:t>
            </a:r>
            <a:r>
              <a:rPr lang="it-IT" sz="2800" dirty="0" err="1" smtClean="0">
                <a:latin typeface="Arial"/>
                <a:cs typeface="Arial"/>
              </a:rPr>
              <a:t>one</a:t>
            </a:r>
            <a:r>
              <a:rPr sz="2800" spc="-120" dirty="0" smtClean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year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0"/>
            <a:ext cx="12547600" cy="6057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3004800" cy="6096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4803" y="1223429"/>
            <a:ext cx="5073650" cy="635"/>
          </a:xfrm>
          <a:custGeom>
            <a:avLst/>
            <a:gdLst/>
            <a:ahLst/>
            <a:cxnLst/>
            <a:rect l="l" t="t" r="r" b="b"/>
            <a:pathLst>
              <a:path w="5073650" h="634">
                <a:moveTo>
                  <a:pt x="0" y="0"/>
                </a:moveTo>
                <a:lnTo>
                  <a:pt x="5073396" y="132"/>
                </a:lnTo>
              </a:path>
            </a:pathLst>
          </a:custGeom>
          <a:ln w="12698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5268" y="1242453"/>
            <a:ext cx="6719570" cy="8511540"/>
          </a:xfrm>
          <a:custGeom>
            <a:avLst/>
            <a:gdLst/>
            <a:ahLst/>
            <a:cxnLst/>
            <a:rect l="l" t="t" r="r" b="b"/>
            <a:pathLst>
              <a:path w="6719569" h="8511540">
                <a:moveTo>
                  <a:pt x="0" y="0"/>
                </a:moveTo>
                <a:lnTo>
                  <a:pt x="6719531" y="0"/>
                </a:lnTo>
                <a:lnTo>
                  <a:pt x="6719531" y="8511144"/>
                </a:lnTo>
                <a:lnTo>
                  <a:pt x="0" y="8511144"/>
                </a:lnTo>
                <a:lnTo>
                  <a:pt x="0" y="0"/>
                </a:lnTo>
                <a:close/>
              </a:path>
            </a:pathLst>
          </a:custGeom>
          <a:solidFill>
            <a:srgbClr val="86E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28924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0" spc="-120" dirty="0">
                <a:latin typeface="Arial"/>
                <a:cs typeface="Arial"/>
              </a:rPr>
              <a:t>every</a:t>
            </a:r>
            <a:r>
              <a:rPr sz="4200" b="0" spc="-300" dirty="0">
                <a:latin typeface="Arial"/>
                <a:cs typeface="Arial"/>
              </a:rPr>
              <a:t> </a:t>
            </a:r>
            <a:r>
              <a:rPr sz="4200" b="0" spc="-90" dirty="0">
                <a:latin typeface="Arial"/>
                <a:cs typeface="Arial"/>
              </a:rPr>
              <a:t>year…</a:t>
            </a:r>
            <a:endParaRPr sz="4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900" y="1879600"/>
            <a:ext cx="4980305" cy="7459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5" dirty="0">
                <a:latin typeface="Arial"/>
                <a:cs typeface="Arial"/>
              </a:rPr>
              <a:t>—&gt; </a:t>
            </a:r>
            <a:r>
              <a:rPr sz="2200" spc="25" dirty="0">
                <a:latin typeface="Arial"/>
                <a:cs typeface="Arial"/>
              </a:rPr>
              <a:t>public </a:t>
            </a:r>
            <a:r>
              <a:rPr sz="2200" dirty="0">
                <a:latin typeface="Arial"/>
                <a:cs typeface="Arial"/>
              </a:rPr>
              <a:t>call </a:t>
            </a:r>
            <a:r>
              <a:rPr sz="2200" spc="15" dirty="0">
                <a:latin typeface="Arial"/>
                <a:cs typeface="Arial"/>
              </a:rPr>
              <a:t>for </a:t>
            </a:r>
            <a:r>
              <a:rPr sz="2200" spc="-5" dirty="0">
                <a:latin typeface="Arial"/>
                <a:cs typeface="Arial"/>
              </a:rPr>
              <a:t>emerging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15" dirty="0">
                <a:latin typeface="Arial"/>
                <a:cs typeface="Arial"/>
              </a:rPr>
              <a:t>companies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spc="5" dirty="0">
                <a:latin typeface="Arial"/>
                <a:cs typeface="Arial"/>
              </a:rPr>
              <a:t>—&gt; </a:t>
            </a:r>
            <a:r>
              <a:rPr sz="2200" spc="20" dirty="0">
                <a:latin typeface="Arial"/>
                <a:cs typeface="Arial"/>
              </a:rPr>
              <a:t>about </a:t>
            </a:r>
            <a:r>
              <a:rPr sz="2200" spc="-10" dirty="0">
                <a:latin typeface="Arial"/>
                <a:cs typeface="Arial"/>
              </a:rPr>
              <a:t>300 </a:t>
            </a:r>
            <a:r>
              <a:rPr sz="2200" dirty="0">
                <a:latin typeface="Arial"/>
                <a:cs typeface="Arial"/>
              </a:rPr>
              <a:t>videos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arrive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spc="5" dirty="0">
                <a:latin typeface="Arial"/>
                <a:cs typeface="Arial"/>
              </a:rPr>
              <a:t>—&gt; the </a:t>
            </a:r>
            <a:r>
              <a:rPr sz="2200" spc="-30" dirty="0">
                <a:latin typeface="Arial"/>
                <a:cs typeface="Arial"/>
              </a:rPr>
              <a:t>Visionari </a:t>
            </a:r>
            <a:r>
              <a:rPr sz="2200" spc="-20" dirty="0">
                <a:latin typeface="Arial"/>
                <a:cs typeface="Arial"/>
              </a:rPr>
              <a:t>see </a:t>
            </a:r>
            <a:r>
              <a:rPr sz="2200" spc="10" dirty="0">
                <a:latin typeface="Arial"/>
                <a:cs typeface="Arial"/>
              </a:rPr>
              <a:t>them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all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184150">
              <a:lnSpc>
                <a:spcPct val="113599"/>
              </a:lnSpc>
            </a:pPr>
            <a:r>
              <a:rPr sz="2200" spc="5" dirty="0">
                <a:latin typeface="Arial"/>
                <a:cs typeface="Arial"/>
              </a:rPr>
              <a:t>—&gt; </a:t>
            </a:r>
            <a:r>
              <a:rPr sz="2200" dirty="0">
                <a:latin typeface="Arial"/>
                <a:cs typeface="Arial"/>
              </a:rPr>
              <a:t>they </a:t>
            </a:r>
            <a:r>
              <a:rPr sz="2200" spc="10" dirty="0">
                <a:latin typeface="Arial"/>
                <a:cs typeface="Arial"/>
              </a:rPr>
              <a:t>choose </a:t>
            </a:r>
            <a:r>
              <a:rPr sz="2200" dirty="0">
                <a:latin typeface="Arial"/>
                <a:cs typeface="Arial"/>
              </a:rPr>
              <a:t>9 </a:t>
            </a:r>
            <a:r>
              <a:rPr sz="2200" spc="15" dirty="0">
                <a:latin typeface="Arial"/>
                <a:cs typeface="Arial"/>
              </a:rPr>
              <a:t>shows </a:t>
            </a:r>
            <a:r>
              <a:rPr sz="2200" spc="30" dirty="0">
                <a:latin typeface="Arial"/>
                <a:cs typeface="Arial"/>
              </a:rPr>
              <a:t>to </a:t>
            </a:r>
            <a:r>
              <a:rPr sz="2200" spc="5" dirty="0">
                <a:latin typeface="Arial"/>
                <a:cs typeface="Arial"/>
              </a:rPr>
              <a:t>be </a:t>
            </a:r>
            <a:r>
              <a:rPr sz="2200" spc="10" dirty="0">
                <a:latin typeface="Arial"/>
                <a:cs typeface="Arial"/>
              </a:rPr>
              <a:t>invited  </a:t>
            </a:r>
            <a:r>
              <a:rPr sz="2200" spc="30" dirty="0">
                <a:latin typeface="Arial"/>
                <a:cs typeface="Arial"/>
              </a:rPr>
              <a:t>to </a:t>
            </a:r>
            <a:r>
              <a:rPr sz="2200" spc="5" dirty="0">
                <a:latin typeface="Arial"/>
                <a:cs typeface="Arial"/>
              </a:rPr>
              <a:t>the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festival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2700" marR="374015">
              <a:lnSpc>
                <a:spcPct val="114799"/>
              </a:lnSpc>
              <a:spcBef>
                <a:spcPts val="1480"/>
              </a:spcBef>
            </a:pPr>
            <a:r>
              <a:rPr sz="2200" spc="5" dirty="0">
                <a:latin typeface="Arial"/>
                <a:cs typeface="Arial"/>
              </a:rPr>
              <a:t>—&gt; </a:t>
            </a:r>
            <a:r>
              <a:rPr sz="2200" spc="15" dirty="0">
                <a:latin typeface="Arial"/>
                <a:cs typeface="Arial"/>
              </a:rPr>
              <a:t>for </a:t>
            </a:r>
            <a:r>
              <a:rPr sz="2200" spc="-10" dirty="0">
                <a:latin typeface="Arial"/>
                <a:cs typeface="Arial"/>
              </a:rPr>
              <a:t>each one </a:t>
            </a:r>
            <a:r>
              <a:rPr sz="2200" dirty="0">
                <a:latin typeface="Arial"/>
                <a:cs typeface="Arial"/>
              </a:rPr>
              <a:t>they make a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spc="-15" dirty="0">
                <a:latin typeface="Arial"/>
                <a:cs typeface="Arial"/>
              </a:rPr>
              <a:t>Vision/  Evaluation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Card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374650">
              <a:lnSpc>
                <a:spcPct val="113599"/>
              </a:lnSpc>
            </a:pPr>
            <a:r>
              <a:rPr sz="2200" spc="5" dirty="0">
                <a:latin typeface="Arial"/>
                <a:cs typeface="Arial"/>
              </a:rPr>
              <a:t>—&gt; </a:t>
            </a:r>
            <a:r>
              <a:rPr sz="2200" spc="-15" dirty="0">
                <a:latin typeface="Arial"/>
                <a:cs typeface="Arial"/>
              </a:rPr>
              <a:t>all </a:t>
            </a:r>
            <a:r>
              <a:rPr sz="2200" spc="10" dirty="0">
                <a:latin typeface="Arial"/>
                <a:cs typeface="Arial"/>
              </a:rPr>
              <a:t>companies </a:t>
            </a:r>
            <a:r>
              <a:rPr sz="2200" spc="-15" dirty="0">
                <a:latin typeface="Arial"/>
                <a:cs typeface="Arial"/>
              </a:rPr>
              <a:t>receive </a:t>
            </a:r>
            <a:r>
              <a:rPr sz="2200" spc="5" dirty="0">
                <a:latin typeface="Arial"/>
                <a:cs typeface="Arial"/>
              </a:rPr>
              <a:t>the </a:t>
            </a:r>
            <a:r>
              <a:rPr sz="2200" spc="-15" dirty="0">
                <a:latin typeface="Arial"/>
                <a:cs typeface="Arial"/>
              </a:rPr>
              <a:t>Vision/  Evaluation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Card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 marR="477520">
              <a:lnSpc>
                <a:spcPct val="113599"/>
              </a:lnSpc>
            </a:pPr>
            <a:r>
              <a:rPr sz="2200" spc="5" dirty="0">
                <a:latin typeface="Arial"/>
                <a:cs typeface="Arial"/>
              </a:rPr>
              <a:t>—&gt; </a:t>
            </a:r>
            <a:r>
              <a:rPr sz="2200" spc="10" dirty="0">
                <a:latin typeface="Arial"/>
                <a:cs typeface="Arial"/>
              </a:rPr>
              <a:t>At </a:t>
            </a:r>
            <a:r>
              <a:rPr sz="2200" spc="5" dirty="0">
                <a:latin typeface="Arial"/>
                <a:cs typeface="Arial"/>
              </a:rPr>
              <a:t>the </a:t>
            </a:r>
            <a:r>
              <a:rPr sz="2200" spc="-5" dirty="0">
                <a:latin typeface="Arial"/>
                <a:cs typeface="Arial"/>
              </a:rPr>
              <a:t>festival, </a:t>
            </a:r>
            <a:r>
              <a:rPr sz="2200" spc="5" dirty="0">
                <a:latin typeface="Arial"/>
                <a:cs typeface="Arial"/>
              </a:rPr>
              <a:t>the </a:t>
            </a:r>
            <a:r>
              <a:rPr sz="2200" dirty="0">
                <a:latin typeface="Arial"/>
                <a:cs typeface="Arial"/>
              </a:rPr>
              <a:t>9 </a:t>
            </a:r>
            <a:r>
              <a:rPr sz="2200" spc="10" dirty="0">
                <a:latin typeface="Arial"/>
                <a:cs typeface="Arial"/>
              </a:rPr>
              <a:t>invited  companies </a:t>
            </a:r>
            <a:r>
              <a:rPr sz="2200" spc="5" dirty="0">
                <a:latin typeface="Arial"/>
                <a:cs typeface="Arial"/>
              </a:rPr>
              <a:t>meet the </a:t>
            </a:r>
            <a:r>
              <a:rPr sz="2200" spc="-30" dirty="0">
                <a:latin typeface="Arial"/>
                <a:cs typeface="Arial"/>
              </a:rPr>
              <a:t>Visionaries </a:t>
            </a:r>
            <a:r>
              <a:rPr sz="2200" spc="-5" dirty="0">
                <a:latin typeface="Arial"/>
                <a:cs typeface="Arial"/>
              </a:rPr>
              <a:t>in</a:t>
            </a:r>
            <a:r>
              <a:rPr sz="2200" spc="1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ct val="113599"/>
              </a:lnSpc>
            </a:pPr>
            <a:r>
              <a:rPr sz="2200" spc="25" dirty="0">
                <a:latin typeface="Arial"/>
                <a:cs typeface="Arial"/>
              </a:rPr>
              <a:t>public </a:t>
            </a:r>
            <a:r>
              <a:rPr sz="2200" spc="5" dirty="0">
                <a:latin typeface="Arial"/>
                <a:cs typeface="Arial"/>
              </a:rPr>
              <a:t>meeting </a:t>
            </a:r>
            <a:r>
              <a:rPr sz="2200" dirty="0">
                <a:latin typeface="Arial"/>
                <a:cs typeface="Arial"/>
              </a:rPr>
              <a:t>held </a:t>
            </a:r>
            <a:r>
              <a:rPr sz="2200" spc="-5" dirty="0">
                <a:latin typeface="Arial"/>
                <a:cs typeface="Arial"/>
              </a:rPr>
              <a:t>in </a:t>
            </a:r>
            <a:r>
              <a:rPr sz="2200" spc="5" dirty="0">
                <a:latin typeface="Arial"/>
                <a:cs typeface="Arial"/>
              </a:rPr>
              <a:t>the </a:t>
            </a:r>
            <a:r>
              <a:rPr sz="2200" spc="15" dirty="0">
                <a:latin typeface="Arial"/>
                <a:cs typeface="Arial"/>
              </a:rPr>
              <a:t>morning </a:t>
            </a:r>
            <a:r>
              <a:rPr sz="2200" dirty="0">
                <a:latin typeface="Arial"/>
                <a:cs typeface="Arial"/>
              </a:rPr>
              <a:t>after  their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spc="10" dirty="0">
                <a:latin typeface="Arial"/>
                <a:cs typeface="Arial"/>
              </a:rPr>
              <a:t>performance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64300" y="0"/>
            <a:ext cx="6540500" cy="9753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-394"/>
            <a:ext cx="6505575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635000" y="1981200"/>
            <a:ext cx="6096000" cy="20569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60" dirty="0">
                <a:solidFill>
                  <a:srgbClr val="747474"/>
                </a:solidFill>
              </a:rPr>
              <a:t>an </a:t>
            </a:r>
            <a:r>
              <a:rPr spc="-70" dirty="0"/>
              <a:t>experiment </a:t>
            </a:r>
            <a:r>
              <a:rPr spc="-25" dirty="0">
                <a:solidFill>
                  <a:srgbClr val="747474"/>
                </a:solidFill>
              </a:rPr>
              <a:t>of </a:t>
            </a:r>
            <a:r>
              <a:rPr spc="-65" dirty="0"/>
              <a:t>collective</a:t>
            </a:r>
            <a:r>
              <a:rPr spc="-160" dirty="0"/>
              <a:t> </a:t>
            </a:r>
            <a:r>
              <a:rPr spc="-95" dirty="0"/>
              <a:t>intelligence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000000"/>
                </a:solidFill>
              </a:rPr>
              <a:t>a </a:t>
            </a:r>
            <a:r>
              <a:rPr sz="2600" spc="70" dirty="0">
                <a:solidFill>
                  <a:srgbClr val="000000"/>
                </a:solidFill>
              </a:rPr>
              <a:t>workshop </a:t>
            </a:r>
            <a:r>
              <a:rPr sz="2600" spc="55" dirty="0">
                <a:solidFill>
                  <a:srgbClr val="000000"/>
                </a:solidFill>
              </a:rPr>
              <a:t>to </a:t>
            </a:r>
            <a:r>
              <a:rPr sz="2600" spc="35" dirty="0">
                <a:solidFill>
                  <a:srgbClr val="000000"/>
                </a:solidFill>
              </a:rPr>
              <a:t>sharing </a:t>
            </a:r>
            <a:r>
              <a:rPr sz="2600" spc="65" dirty="0">
                <a:solidFill>
                  <a:srgbClr val="000000"/>
                </a:solidFill>
              </a:rPr>
              <a:t>participation </a:t>
            </a:r>
            <a:r>
              <a:rPr sz="2600" spc="35" dirty="0">
                <a:solidFill>
                  <a:srgbClr val="000000"/>
                </a:solidFill>
              </a:rPr>
              <a:t>and </a:t>
            </a:r>
            <a:r>
              <a:rPr sz="2600" spc="70" dirty="0">
                <a:solidFill>
                  <a:srgbClr val="000000"/>
                </a:solidFill>
              </a:rPr>
              <a:t>democratic</a:t>
            </a:r>
            <a:r>
              <a:rPr sz="2600" spc="245" dirty="0">
                <a:solidFill>
                  <a:srgbClr val="000000"/>
                </a:solidFill>
              </a:rPr>
              <a:t> </a:t>
            </a:r>
            <a:r>
              <a:rPr sz="2600" spc="45" dirty="0">
                <a:solidFill>
                  <a:srgbClr val="000000"/>
                </a:solidFill>
              </a:rPr>
              <a:t>engagement.</a:t>
            </a:r>
            <a:endParaRPr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2311400" y="4495800"/>
            <a:ext cx="3124200" cy="206242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algn="ctr">
              <a:lnSpc>
                <a:spcPct val="102600"/>
              </a:lnSpc>
              <a:spcBef>
                <a:spcPts val="15"/>
              </a:spcBef>
            </a:pPr>
            <a:r>
              <a:rPr sz="2600" spc="45" dirty="0">
                <a:latin typeface="Arial"/>
                <a:cs typeface="Arial"/>
              </a:rPr>
              <a:t>giving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spc="65" dirty="0" smtClean="0">
                <a:latin typeface="Arial"/>
                <a:cs typeface="Arial"/>
              </a:rPr>
              <a:t>responsibility</a:t>
            </a:r>
            <a:endParaRPr lang="it-IT" sz="2600" spc="65" dirty="0" smtClean="0">
              <a:latin typeface="Arial"/>
              <a:cs typeface="Arial"/>
            </a:endParaRPr>
          </a:p>
          <a:p>
            <a:pPr marL="12700" marR="5080" algn="ctr">
              <a:lnSpc>
                <a:spcPct val="102600"/>
              </a:lnSpc>
              <a:spcBef>
                <a:spcPts val="15"/>
              </a:spcBef>
            </a:pPr>
            <a:endParaRPr lang="it-IT" sz="2600" spc="65" dirty="0">
              <a:latin typeface="Arial"/>
              <a:cs typeface="Arial"/>
            </a:endParaRPr>
          </a:p>
          <a:p>
            <a:pPr marL="12700" marR="5080" algn="ctr">
              <a:lnSpc>
                <a:spcPct val="102600"/>
              </a:lnSpc>
              <a:spcBef>
                <a:spcPts val="15"/>
              </a:spcBef>
            </a:pPr>
            <a:r>
              <a:rPr sz="2600" spc="65" dirty="0" smtClean="0">
                <a:latin typeface="Arial"/>
                <a:cs typeface="Arial"/>
              </a:rPr>
              <a:t>  </a:t>
            </a:r>
            <a:r>
              <a:rPr sz="2600" spc="20" dirty="0">
                <a:latin typeface="Arial"/>
                <a:cs typeface="Arial"/>
              </a:rPr>
              <a:t>in </a:t>
            </a:r>
            <a:r>
              <a:rPr sz="2600" spc="35" dirty="0">
                <a:latin typeface="Arial"/>
                <a:cs typeface="Arial"/>
              </a:rPr>
              <a:t>exchange </a:t>
            </a:r>
            <a:r>
              <a:rPr sz="2600" spc="80" dirty="0" smtClean="0">
                <a:latin typeface="Arial"/>
                <a:cs typeface="Arial"/>
              </a:rPr>
              <a:t>for</a:t>
            </a:r>
            <a:endParaRPr lang="it-IT" sz="2600" spc="80" dirty="0" smtClean="0">
              <a:latin typeface="Arial"/>
              <a:cs typeface="Arial"/>
            </a:endParaRPr>
          </a:p>
          <a:p>
            <a:pPr marL="12700" marR="5080" algn="ctr">
              <a:lnSpc>
                <a:spcPct val="102600"/>
              </a:lnSpc>
              <a:spcBef>
                <a:spcPts val="15"/>
              </a:spcBef>
            </a:pPr>
            <a:endParaRPr lang="it-IT" sz="2600" spc="80" dirty="0">
              <a:latin typeface="Arial"/>
              <a:cs typeface="Arial"/>
            </a:endParaRPr>
          </a:p>
          <a:p>
            <a:pPr marL="12700" marR="5080" algn="ctr">
              <a:lnSpc>
                <a:spcPct val="102600"/>
              </a:lnSpc>
              <a:spcBef>
                <a:spcPts val="15"/>
              </a:spcBef>
            </a:pPr>
            <a:r>
              <a:rPr sz="2600" spc="20" dirty="0" smtClean="0">
                <a:latin typeface="Arial"/>
                <a:cs typeface="Arial"/>
              </a:rPr>
              <a:t>sense </a:t>
            </a:r>
            <a:r>
              <a:rPr sz="2600" spc="45" dirty="0">
                <a:latin typeface="Arial"/>
                <a:cs typeface="Arial"/>
              </a:rPr>
              <a:t>of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65" dirty="0">
                <a:latin typeface="Arial"/>
                <a:cs typeface="Arial"/>
              </a:rPr>
              <a:t>belonging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5" name="Immagine 4" descr="Pagina 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1371600"/>
            <a:ext cx="5396753" cy="6553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856</Words>
  <Application>Microsoft Office PowerPoint</Application>
  <PresentationFormat>Personalizzato</PresentationFormat>
  <Paragraphs>119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Abadi MT Condensed Extra Bold</vt:lpstr>
      <vt:lpstr>Arial</vt:lpstr>
      <vt:lpstr>Calibri</vt:lpstr>
      <vt:lpstr>Times New Roman</vt:lpstr>
      <vt:lpstr>Trebuchet MS</vt:lpstr>
      <vt:lpstr>Office Theme</vt:lpstr>
      <vt:lpstr>Presentazione standard di PowerPoint</vt:lpstr>
      <vt:lpstr>Presentazione standard di PowerPoint</vt:lpstr>
      <vt:lpstr>Presentazione standard di PowerPoint</vt:lpstr>
      <vt:lpstr>In 2003, a group of three twenty-seven-years old guys was evicted from the  theatre of a nearby town and founded in Sansepolcro a company called  CapoTrave and a festival called Kilowatt</vt:lpstr>
      <vt:lpstr>Presentazione standard di PowerPoint</vt:lpstr>
      <vt:lpstr>4 Kilowatt Festival editions  (2003, 2004, 2005, 2006),</vt:lpstr>
      <vt:lpstr>Presentazione standard di PowerPoint</vt:lpstr>
      <vt:lpstr>every year…</vt:lpstr>
      <vt:lpstr>an experiment of collective intelligence a workshop to sharing participation and democratic engagement.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5 full-time staff 6 part-time staff  20 seasonal workers for the festival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“I ask these different generations:  how can we bring Theatre among men?”</vt:lpstr>
      <vt:lpstr>grazie! / 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Luca Ricci</dc:creator>
  <cp:lastModifiedBy>Luca Ricci</cp:lastModifiedBy>
  <cp:revision>12</cp:revision>
  <dcterms:created xsi:type="dcterms:W3CDTF">2018-03-27T13:22:29Z</dcterms:created>
  <dcterms:modified xsi:type="dcterms:W3CDTF">2018-12-03T14:52:02Z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2018-03-27T00:00:00Z</vt:filetime>
  </property>
</Properties>
</file>